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Helvetica Neue"/>
      <p:regular r:id="rId32"/>
      <p:bold r:id="rId33"/>
      <p:italic r:id="rId34"/>
      <p:boldItalic r:id="rId35"/>
    </p:embeddedFont>
    <p:embeddedFont>
      <p:font typeface="Helvetica Neue Light"/>
      <p:regular r:id="rId36"/>
      <p:bold r:id="rId37"/>
      <p:italic r:id="rId38"/>
      <p:boldItalic r:id="rId39"/>
    </p:embeddedFont>
    <p:embeddedFont>
      <p:font typeface="DM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95">
          <p15:clr>
            <a:srgbClr val="A4A3A4"/>
          </p15:clr>
        </p15:guide>
        <p15:guide id="2" pos="5460">
          <p15:clr>
            <a:srgbClr val="A4A3A4"/>
          </p15:clr>
        </p15:guide>
        <p15:guide id="3" pos="300">
          <p15:clr>
            <a:srgbClr val="9AA0A6"/>
          </p15:clr>
        </p15:guide>
        <p15:guide id="4" orient="horz" pos="2892">
          <p15:clr>
            <a:srgbClr val="9AA0A6"/>
          </p15:clr>
        </p15:guide>
      </p15:sldGuideLst>
    </p:ext>
    <p:ext uri="GoogleSlidesCustomDataVersion2">
      <go:slidesCustomData xmlns:go="http://customooxmlschemas.google.com/" r:id="rId44" roundtripDataSignature="AMtx7mjMWS7IGK4ohSb/55Pys/301Eayn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95" orient="horz"/>
        <p:guide pos="5460"/>
        <p:guide pos="300"/>
        <p:guide pos="289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MSans-regular.fntdata"/><Relationship Id="rId20" Type="http://schemas.openxmlformats.org/officeDocument/2006/relationships/slide" Target="slides/slide14.xml"/><Relationship Id="rId42" Type="http://schemas.openxmlformats.org/officeDocument/2006/relationships/font" Target="fonts/DMSans-italic.fntdata"/><Relationship Id="rId41" Type="http://schemas.openxmlformats.org/officeDocument/2006/relationships/font" Target="fonts/DMSans-bold.fntdata"/><Relationship Id="rId22" Type="http://schemas.openxmlformats.org/officeDocument/2006/relationships/slide" Target="slides/slide16.xml"/><Relationship Id="rId44" Type="http://customschemas.google.com/relationships/presentationmetadata" Target="metadata"/><Relationship Id="rId21" Type="http://schemas.openxmlformats.org/officeDocument/2006/relationships/slide" Target="slides/slide15.xml"/><Relationship Id="rId43" Type="http://schemas.openxmlformats.org/officeDocument/2006/relationships/font" Target="fonts/DMSans-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HelveticaNeue-bold.fntdata"/><Relationship Id="rId10" Type="http://schemas.openxmlformats.org/officeDocument/2006/relationships/slide" Target="slides/slide4.xml"/><Relationship Id="rId32" Type="http://schemas.openxmlformats.org/officeDocument/2006/relationships/font" Target="fonts/HelveticaNeue-regular.fntdata"/><Relationship Id="rId13" Type="http://schemas.openxmlformats.org/officeDocument/2006/relationships/slide" Target="slides/slide7.xml"/><Relationship Id="rId35" Type="http://schemas.openxmlformats.org/officeDocument/2006/relationships/font" Target="fonts/HelveticaNeue-boldItalic.fntdata"/><Relationship Id="rId12" Type="http://schemas.openxmlformats.org/officeDocument/2006/relationships/slide" Target="slides/slide6.xml"/><Relationship Id="rId34" Type="http://schemas.openxmlformats.org/officeDocument/2006/relationships/font" Target="fonts/HelveticaNeue-italic.fntdata"/><Relationship Id="rId15" Type="http://schemas.openxmlformats.org/officeDocument/2006/relationships/slide" Target="slides/slide9.xml"/><Relationship Id="rId37" Type="http://schemas.openxmlformats.org/officeDocument/2006/relationships/font" Target="fonts/HelveticaNeueLight-bold.fntdata"/><Relationship Id="rId14" Type="http://schemas.openxmlformats.org/officeDocument/2006/relationships/slide" Target="slides/slide8.xml"/><Relationship Id="rId36" Type="http://schemas.openxmlformats.org/officeDocument/2006/relationships/font" Target="fonts/HelveticaNeueLight-regular.fntdata"/><Relationship Id="rId17" Type="http://schemas.openxmlformats.org/officeDocument/2006/relationships/slide" Target="slides/slide11.xml"/><Relationship Id="rId39" Type="http://schemas.openxmlformats.org/officeDocument/2006/relationships/font" Target="fonts/HelveticaNeueLight-boldItalic.fntdata"/><Relationship Id="rId16" Type="http://schemas.openxmlformats.org/officeDocument/2006/relationships/slide" Target="slides/slide10.xml"/><Relationship Id="rId38" Type="http://schemas.openxmlformats.org/officeDocument/2006/relationships/font" Target="fonts/HelveticaNeueLight-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2.png>
</file>

<file path=ppt/media/image13.png>
</file>

<file path=ppt/media/image15.png>
</file>

<file path=ppt/media/image17.png>
</file>

<file path=ppt/media/image18.png>
</file>

<file path=ppt/media/image19.png>
</file>

<file path=ppt/media/image2.png>
</file>

<file path=ppt/media/image20.jpg>
</file>

<file path=ppt/media/image21.jpg>
</file>

<file path=ppt/media/image23.png>
</file>

<file path=ppt/media/image24.png>
</file>

<file path=ppt/media/image26.gif>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CSS/Pseudo-classes" TargetMode="External"/><Relationship Id="rId3" Type="http://schemas.openxmlformats.org/officeDocument/2006/relationships/hyperlink" Target="https://developer.mozilla.org/en-US/docs/Web/CSS/Pseudo-elements"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presentation/d/1vieCGzAPuYf5vWsu8Xgbn_2Ax4QNLnXO/edit?usp=sharing&amp;ouid=103396586770751045195&amp;rtpof=true&amp;sd=true" TargetMode="External"/><Relationship Id="rId3" Type="http://schemas.openxmlformats.org/officeDocument/2006/relationships/hyperlink" Target="https://www.youtube.com/watch?v=PJL8iYTIY3E&amp;feature=youtu.be"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presentation/d/1vieCGzAPuYf5vWsu8Xgbn_2Ax4QNLnXO/edit?usp=sharing&amp;ouid=103396586770751045195&amp;rtpof=true&amp;sd=true" TargetMode="External"/><Relationship Id="rId3" Type="http://schemas.openxmlformats.org/officeDocument/2006/relationships/hyperlink" Target="https://www.youtube.com/watch?v=PJL8iYTIY3E&amp;feature=youtu.be"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s">
                <a:latin typeface="DM Sans"/>
                <a:ea typeface="DM Sans"/>
                <a:cs typeface="DM Sans"/>
                <a:sym typeface="DM Sans"/>
              </a:rPr>
              <a:t>Profesor: Se puede utilizar las siguientes listas o elegir la de su preferencia:</a:t>
            </a:r>
            <a:endParaRPr i="1">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i="1" lang="es" u="sng">
                <a:solidFill>
                  <a:schemeClr val="hlink"/>
                </a:solidFill>
                <a:latin typeface="DM Sans"/>
                <a:ea typeface="DM Sans"/>
                <a:cs typeface="DM Sans"/>
                <a:sym typeface="DM Sans"/>
                <a:hlinkClick r:id="rId2"/>
              </a:rPr>
              <a:t>https://developer.mozilla.org/en-US/docs/Web/CSS/Pseudo-classes</a:t>
            </a:r>
            <a:r>
              <a:rPr i="1" lang="es">
                <a:latin typeface="DM Sans"/>
                <a:ea typeface="DM Sans"/>
                <a:cs typeface="DM Sans"/>
                <a:sym typeface="DM Sans"/>
              </a:rPr>
              <a:t> </a:t>
            </a:r>
            <a:endParaRPr i="1">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rPr i="1" lang="es" u="sng">
                <a:solidFill>
                  <a:schemeClr val="hlink"/>
                </a:solidFill>
                <a:latin typeface="DM Sans"/>
                <a:ea typeface="DM Sans"/>
                <a:cs typeface="DM Sans"/>
                <a:sym typeface="DM Sans"/>
                <a:hlinkClick r:id="rId3"/>
              </a:rPr>
              <a:t>https://developer.mozilla.org/en-US/docs/Web/CSS/Pseudo-elements</a:t>
            </a:r>
            <a:r>
              <a:rPr i="1" lang="es">
                <a:latin typeface="DM Sans"/>
                <a:ea typeface="DM Sans"/>
                <a:cs typeface="DM Sans"/>
                <a:sym typeface="DM Sans"/>
              </a:rPr>
              <a:t> </a:t>
            </a:r>
            <a:endParaRPr i="1">
              <a:latin typeface="DM Sans"/>
              <a:ea typeface="DM Sans"/>
              <a:cs typeface="DM Sans"/>
              <a:sym typeface="DM Sans"/>
            </a:endParaRPr>
          </a:p>
          <a:p>
            <a:pPr indent="0" lvl="0" marL="0" rtl="0" algn="l">
              <a:lnSpc>
                <a:spcPct val="100000"/>
              </a:lnSpc>
              <a:spcBef>
                <a:spcPts val="0"/>
              </a:spcBef>
              <a:spcAft>
                <a:spcPts val="0"/>
              </a:spcAft>
              <a:buSzPts val="1100"/>
              <a:buNone/>
            </a:pPr>
            <a:r>
              <a:t/>
            </a:r>
            <a:endParaRPr i="1">
              <a:latin typeface="DM Sans"/>
              <a:ea typeface="DM Sans"/>
              <a:cs typeface="DM Sans"/>
              <a:sym typeface="DM Sans"/>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Actividades colaborativas. </a:t>
            </a:r>
            <a:r>
              <a:rPr lang="es">
                <a:solidFill>
                  <a:schemeClr val="dk1"/>
                </a:solidFill>
                <a:highlight>
                  <a:srgbClr val="EA90FF"/>
                </a:highlight>
                <a:latin typeface="DM Sans"/>
                <a:ea typeface="DM Sans"/>
                <a:cs typeface="DM Sans"/>
                <a:sym typeface="DM Sans"/>
              </a:rPr>
              <a:t>Profe/tutor</a:t>
            </a:r>
            <a:r>
              <a:rPr lang="es">
                <a:solidFill>
                  <a:schemeClr val="dk1"/>
                </a:solidFill>
                <a:latin typeface="DM Sans"/>
                <a:ea typeface="DM Sans"/>
                <a:cs typeface="DM Sans"/>
                <a:sym typeface="DM Sans"/>
              </a:rPr>
              <a:t>: La duración que se sugiere para que los </a:t>
            </a:r>
            <a:r>
              <a:rPr b="1" lang="es">
                <a:solidFill>
                  <a:schemeClr val="dk1"/>
                </a:solidFill>
                <a:latin typeface="DM Sans"/>
                <a:ea typeface="DM Sans"/>
                <a:cs typeface="DM Sans"/>
                <a:sym typeface="DM Sans"/>
              </a:rPr>
              <a:t>estudiantes realicen la actividad</a:t>
            </a:r>
            <a:r>
              <a:rPr lang="es">
                <a:solidFill>
                  <a:schemeClr val="dk1"/>
                </a:solidFill>
                <a:latin typeface="DM Sans"/>
                <a:ea typeface="DM Sans"/>
                <a:cs typeface="DM Sans"/>
                <a:sym typeface="DM Sans"/>
              </a:rPr>
              <a:t> es de 12 minutos. A ellos se le suman </a:t>
            </a:r>
            <a:r>
              <a:rPr lang="es" u="sng">
                <a:solidFill>
                  <a:schemeClr val="dk1"/>
                </a:solidFill>
                <a:latin typeface="DM Sans"/>
                <a:ea typeface="DM Sans"/>
                <a:cs typeface="DM Sans"/>
                <a:sym typeface="DM Sans"/>
              </a:rPr>
              <a:t>8 </a:t>
            </a:r>
            <a:r>
              <a:rPr lang="es">
                <a:solidFill>
                  <a:schemeClr val="dk1"/>
                </a:solidFill>
                <a:latin typeface="DM Sans"/>
                <a:ea typeface="DM Sans"/>
                <a:cs typeface="DM Sans"/>
                <a:sym typeface="DM Sans"/>
              </a:rPr>
              <a:t>de </a:t>
            </a:r>
            <a:r>
              <a:rPr b="1" lang="es">
                <a:solidFill>
                  <a:schemeClr val="dk1"/>
                </a:solidFill>
                <a:latin typeface="DM Sans"/>
                <a:ea typeface="DM Sans"/>
                <a:cs typeface="DM Sans"/>
                <a:sym typeface="DM Sans"/>
              </a:rPr>
              <a:t>puesta en común</a:t>
            </a:r>
            <a:r>
              <a:rPr lang="es">
                <a:solidFill>
                  <a:schemeClr val="dk1"/>
                </a:solidFill>
                <a:latin typeface="DM Sans"/>
                <a:ea typeface="DM Sans"/>
                <a:cs typeface="DM Sans"/>
                <a:sym typeface="DM Sans"/>
              </a:rPr>
              <a:t>. Por ello, el total dedicado a la actividad completa será de aproximadamente 20 </a:t>
            </a:r>
            <a:r>
              <a:rPr b="1" lang="es" u="sng">
                <a:solidFill>
                  <a:schemeClr val="dk1"/>
                </a:solidFill>
                <a:latin typeface="DM Sans"/>
                <a:ea typeface="DM Sans"/>
                <a:cs typeface="DM Sans"/>
                <a:sym typeface="DM Sans"/>
              </a:rPr>
              <a:t>minutos.</a:t>
            </a:r>
            <a:endParaRPr b="1" u="sng">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b="1" u="sng">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Crear breakout rooms para los equipos. De no saber cómo, favor de revisar el siguiente tutorial: </a:t>
            </a:r>
            <a:endParaRPr>
              <a:solidFill>
                <a:schemeClr val="dk1"/>
              </a:solidFill>
              <a:latin typeface="DM Sans"/>
              <a:ea typeface="DM Sans"/>
              <a:cs typeface="DM Sans"/>
              <a:sym typeface="DM Sans"/>
            </a:endParaRPr>
          </a:p>
          <a:p>
            <a:pPr indent="-298450" lvl="1" marL="914400" rtl="0" algn="l">
              <a:lnSpc>
                <a:spcPct val="100000"/>
              </a:lnSpc>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PPT: </a:t>
            </a:r>
            <a:r>
              <a:rPr lang="es" u="sng">
                <a:solidFill>
                  <a:schemeClr val="hlink"/>
                </a:solidFill>
                <a:latin typeface="DM Sans"/>
                <a:ea typeface="DM Sans"/>
                <a:cs typeface="DM Sans"/>
                <a:sym typeface="DM Sans"/>
                <a:hlinkClick r:id="rId2"/>
              </a:rPr>
              <a:t>https://docs.google.com/presentation/d/1vieCGzAPuYf5vWsu8Xgbn_2Ax4QNLnXO/edit?usp=sharing&amp;ouid=103396586770751045195&amp;rtpof=true&amp;sd=true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1" marL="914400" rtl="0" algn="l">
              <a:lnSpc>
                <a:spcPct val="100000"/>
              </a:lnSpc>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video: </a:t>
            </a:r>
            <a:r>
              <a:rPr lang="es" u="sng">
                <a:solidFill>
                  <a:schemeClr val="hlink"/>
                </a:solidFill>
                <a:latin typeface="DM Sans"/>
                <a:ea typeface="DM Sans"/>
                <a:cs typeface="DM Sans"/>
                <a:sym typeface="DM Sans"/>
                <a:hlinkClick r:id="rId3"/>
              </a:rPr>
              <a:t>https://www.youtube.com/watch?v=PJL8iYTIY3E&amp;feature=youtu.be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Se recomienda que los equipos sean de números pares, máximo 4 participantes por equipo y de así requerirse, ser acompañados por un tutor. </a:t>
            </a:r>
            <a:endParaRPr b="1" u="sng">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DM Sans"/>
              <a:ea typeface="DM Sans"/>
              <a:cs typeface="DM Sans"/>
              <a:sym typeface="DM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Crear breakout rooms para los equipos. De no saber cómo, favor de revisar el siguiente tutorial: </a:t>
            </a:r>
            <a:endParaRPr>
              <a:solidFill>
                <a:schemeClr val="dk1"/>
              </a:solidFill>
              <a:latin typeface="DM Sans"/>
              <a:ea typeface="DM Sans"/>
              <a:cs typeface="DM Sans"/>
              <a:sym typeface="DM Sans"/>
            </a:endParaRPr>
          </a:p>
          <a:p>
            <a:pPr indent="-298450" lvl="1" marL="914400" rtl="0" algn="l">
              <a:lnSpc>
                <a:spcPct val="100000"/>
              </a:lnSpc>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PPT: </a:t>
            </a:r>
            <a:r>
              <a:rPr lang="es" u="sng">
                <a:solidFill>
                  <a:schemeClr val="hlink"/>
                </a:solidFill>
                <a:latin typeface="DM Sans"/>
                <a:ea typeface="DM Sans"/>
                <a:cs typeface="DM Sans"/>
                <a:sym typeface="DM Sans"/>
                <a:hlinkClick r:id="rId2"/>
              </a:rPr>
              <a:t>https://docs.google.com/presentation/d/1vieCGzAPuYf5vWsu8Xgbn_2Ax4QNLnXO/edit?usp=sharing&amp;ouid=103396586770751045195&amp;rtpof=true&amp;sd=true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1" marL="914400" rtl="0" algn="l">
              <a:lnSpc>
                <a:spcPct val="100000"/>
              </a:lnSpc>
              <a:spcBef>
                <a:spcPts val="0"/>
              </a:spcBef>
              <a:spcAft>
                <a:spcPts val="0"/>
              </a:spcAft>
              <a:buClr>
                <a:schemeClr val="dk1"/>
              </a:buClr>
              <a:buSzPts val="1100"/>
              <a:buFont typeface="DM Sans"/>
              <a:buAutoNum type="alphaLcPeriod"/>
            </a:pPr>
            <a:r>
              <a:rPr lang="es">
                <a:solidFill>
                  <a:schemeClr val="dk1"/>
                </a:solidFill>
                <a:latin typeface="DM Sans"/>
                <a:ea typeface="DM Sans"/>
                <a:cs typeface="DM Sans"/>
                <a:sym typeface="DM Sans"/>
              </a:rPr>
              <a:t>En video: </a:t>
            </a:r>
            <a:r>
              <a:rPr lang="es" u="sng">
                <a:solidFill>
                  <a:schemeClr val="hlink"/>
                </a:solidFill>
                <a:latin typeface="DM Sans"/>
                <a:ea typeface="DM Sans"/>
                <a:cs typeface="DM Sans"/>
                <a:sym typeface="DM Sans"/>
                <a:hlinkClick r:id="rId3"/>
              </a:rPr>
              <a:t>https://www.youtube.com/watch?v=PJL8iYTIY3E&amp;feature=youtu.be</a:t>
            </a:r>
            <a:r>
              <a:rPr lang="es">
                <a:solidFill>
                  <a:schemeClr val="dk1"/>
                </a:solidFill>
                <a:latin typeface="DM Sans"/>
                <a:ea typeface="DM Sans"/>
                <a:cs typeface="DM Sans"/>
                <a:sym typeface="DM Sans"/>
              </a:rPr>
              <a:t> </a:t>
            </a:r>
            <a:endParaRPr>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AutoNum type="arabicPeriod"/>
            </a:pPr>
            <a:r>
              <a:rPr lang="es">
                <a:solidFill>
                  <a:schemeClr val="dk1"/>
                </a:solidFill>
                <a:latin typeface="DM Sans"/>
                <a:ea typeface="DM Sans"/>
                <a:cs typeface="DM Sans"/>
                <a:sym typeface="DM Sans"/>
              </a:rPr>
              <a:t>Se recomienda que los equipos sean de números pares, máximo 4 participantes por equipo y de así requerirse, ser acompañados por un tutor.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Profesor: Aquí la idea es que se les dé a los estudiantes una noción de cuáles pueden ser las mejores pseudoclaes para sus proyectos. También podrían analizar algunos ejemplos de sitios web populares que utilizan pseudoclases de manera efectiva para mejorar la experiencia del usuario.</a:t>
            </a:r>
            <a:endParaRPr>
              <a:latin typeface="DM Sans"/>
              <a:ea typeface="DM Sans"/>
              <a:cs typeface="DM Sans"/>
              <a:sym typeface="DM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latin typeface="DM Sans"/>
                <a:ea typeface="DM Sans"/>
                <a:cs typeface="DM Sans"/>
                <a:sym typeface="DM Sans"/>
              </a:rPr>
              <a:t>Considerar dar 5 o 10 minutos</a:t>
            </a:r>
            <a:endParaRPr>
              <a:latin typeface="DM Sans"/>
              <a:ea typeface="DM Sans"/>
              <a:cs typeface="DM Sans"/>
              <a:sym typeface="DM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Usar para Actividades individuales. </a:t>
            </a:r>
            <a:r>
              <a:rPr lang="es">
                <a:solidFill>
                  <a:schemeClr val="dk1"/>
                </a:solidFill>
                <a:highlight>
                  <a:srgbClr val="EA90FF"/>
                </a:highlight>
                <a:latin typeface="DM Sans"/>
                <a:ea typeface="DM Sans"/>
                <a:cs typeface="DM Sans"/>
                <a:sym typeface="DM Sans"/>
              </a:rPr>
              <a:t>Profe/tutor</a:t>
            </a:r>
            <a:r>
              <a:rPr lang="es">
                <a:solidFill>
                  <a:schemeClr val="dk1"/>
                </a:solidFill>
                <a:latin typeface="DM Sans"/>
                <a:ea typeface="DM Sans"/>
                <a:cs typeface="DM Sans"/>
                <a:sym typeface="DM Sans"/>
              </a:rPr>
              <a:t>: La duración que se sugiere para que los</a:t>
            </a:r>
            <a:r>
              <a:rPr b="1" lang="es">
                <a:solidFill>
                  <a:schemeClr val="dk1"/>
                </a:solidFill>
                <a:latin typeface="DM Sans"/>
                <a:ea typeface="DM Sans"/>
                <a:cs typeface="DM Sans"/>
                <a:sym typeface="DM Sans"/>
              </a:rPr>
              <a:t> estudiantes realicen la actividad</a:t>
            </a:r>
            <a:r>
              <a:rPr lang="es">
                <a:solidFill>
                  <a:schemeClr val="dk1"/>
                </a:solidFill>
                <a:latin typeface="DM Sans"/>
                <a:ea typeface="DM Sans"/>
                <a:cs typeface="DM Sans"/>
                <a:sym typeface="DM Sans"/>
              </a:rPr>
              <a:t> es de 15 minutos. A ellos se le suman </a:t>
            </a:r>
            <a:r>
              <a:rPr lang="es" u="sng">
                <a:solidFill>
                  <a:schemeClr val="dk1"/>
                </a:solidFill>
                <a:latin typeface="DM Sans"/>
                <a:ea typeface="DM Sans"/>
                <a:cs typeface="DM Sans"/>
                <a:sym typeface="DM Sans"/>
              </a:rPr>
              <a:t>5 </a:t>
            </a:r>
            <a:r>
              <a:rPr lang="es">
                <a:solidFill>
                  <a:schemeClr val="dk1"/>
                </a:solidFill>
                <a:latin typeface="DM Sans"/>
                <a:ea typeface="DM Sans"/>
                <a:cs typeface="DM Sans"/>
                <a:sym typeface="DM Sans"/>
              </a:rPr>
              <a:t>de </a:t>
            </a:r>
            <a:r>
              <a:rPr b="1" lang="es">
                <a:solidFill>
                  <a:schemeClr val="dk1"/>
                </a:solidFill>
                <a:latin typeface="DM Sans"/>
                <a:ea typeface="DM Sans"/>
                <a:cs typeface="DM Sans"/>
                <a:sym typeface="DM Sans"/>
              </a:rPr>
              <a:t>puesta en común</a:t>
            </a:r>
            <a:r>
              <a:rPr lang="es">
                <a:solidFill>
                  <a:schemeClr val="dk1"/>
                </a:solidFill>
                <a:latin typeface="DM Sans"/>
                <a:ea typeface="DM Sans"/>
                <a:cs typeface="DM Sans"/>
                <a:sym typeface="DM Sans"/>
              </a:rPr>
              <a:t>. Por ello, el total dedicado a la actividad completa será de aproximadamente 20 </a:t>
            </a:r>
            <a:r>
              <a:rPr b="1" lang="es" u="sng">
                <a:solidFill>
                  <a:schemeClr val="dk1"/>
                </a:solidFill>
                <a:latin typeface="DM Sans"/>
                <a:ea typeface="DM Sans"/>
                <a:cs typeface="DM Sans"/>
                <a:sym typeface="DM Sans"/>
              </a:rPr>
              <a:t>minutos.</a:t>
            </a:r>
            <a:endParaRPr>
              <a:latin typeface="DM Sans"/>
              <a:ea typeface="DM Sans"/>
              <a:cs typeface="DM Sans"/>
              <a:sym typeface="DM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Colocar todas las clases.</a:t>
            </a:r>
            <a:endParaRPr>
              <a:latin typeface="DM Sans"/>
              <a:ea typeface="DM Sans"/>
              <a:cs typeface="DM Sans"/>
              <a:sym typeface="DM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s">
                <a:solidFill>
                  <a:schemeClr val="dk1"/>
                </a:solidFill>
                <a:latin typeface="DM Sans"/>
                <a:ea typeface="DM Sans"/>
                <a:cs typeface="DM Sans"/>
                <a:sym typeface="DM Sans"/>
              </a:rPr>
              <a:t>Profesor, considerar los siguientes pasos:</a:t>
            </a:r>
            <a:endParaRPr i="1">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AutoNum type="arabicPeriod"/>
            </a:pPr>
            <a:r>
              <a:rPr i="1" lang="es">
                <a:solidFill>
                  <a:schemeClr val="dk1"/>
                </a:solidFill>
                <a:latin typeface="DM Sans"/>
                <a:ea typeface="DM Sans"/>
                <a:cs typeface="DM Sans"/>
                <a:sym typeface="DM Sans"/>
              </a:rPr>
              <a:t>Revisar la documentación de Bootstrap para familiarizarse con el sistema de grid y las clases disponibles para su uso.</a:t>
            </a:r>
            <a:endParaRPr i="1">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AutoNum type="arabicPeriod"/>
            </a:pPr>
            <a:r>
              <a:rPr i="1" lang="es">
                <a:solidFill>
                  <a:schemeClr val="dk1"/>
                </a:solidFill>
                <a:latin typeface="DM Sans"/>
                <a:ea typeface="DM Sans"/>
                <a:cs typeface="DM Sans"/>
                <a:sym typeface="DM Sans"/>
              </a:rPr>
              <a:t>Agregar el enlace al archivo CSS de Bootstrap en el archivo HTML de tu proyecto.</a:t>
            </a:r>
            <a:endParaRPr i="1">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AutoNum type="arabicPeriod"/>
            </a:pPr>
            <a:r>
              <a:rPr i="1" lang="es">
                <a:solidFill>
                  <a:schemeClr val="dk1"/>
                </a:solidFill>
                <a:latin typeface="DM Sans"/>
                <a:ea typeface="DM Sans"/>
                <a:cs typeface="DM Sans"/>
                <a:sym typeface="DM Sans"/>
              </a:rPr>
              <a:t>Utilizar las clases de grid disponibles para estructurar las secciones de tu proyecto de manera ordenada y estética.</a:t>
            </a:r>
            <a:endParaRPr i="1">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AutoNum type="arabicPeriod"/>
            </a:pPr>
            <a:r>
              <a:rPr i="1" lang="es">
                <a:solidFill>
                  <a:schemeClr val="dk1"/>
                </a:solidFill>
                <a:latin typeface="DM Sans"/>
                <a:ea typeface="DM Sans"/>
                <a:cs typeface="DM Sans"/>
                <a:sym typeface="DM Sans"/>
              </a:rPr>
              <a:t>Ajustar el tamaño de las columnas y filas según tus necesidades, utilizando las clases de ancho y alto disponibles.</a:t>
            </a:r>
            <a:endParaRPr i="1">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AutoNum type="arabicPeriod"/>
            </a:pPr>
            <a:r>
              <a:rPr i="1" lang="es">
                <a:solidFill>
                  <a:schemeClr val="dk1"/>
                </a:solidFill>
                <a:latin typeface="DM Sans"/>
                <a:ea typeface="DM Sans"/>
                <a:cs typeface="DM Sans"/>
                <a:sym typeface="DM Sans"/>
              </a:rPr>
              <a:t>Aplicar clases de Bootstrap para hacer que tu proyecto sea responsive a los diferentes tipos de pantallas, como las clases de ocultar y mostrar.</a:t>
            </a:r>
            <a:endParaRPr i="1">
              <a:solidFill>
                <a:schemeClr val="dk1"/>
              </a:solidFill>
              <a:latin typeface="DM Sans"/>
              <a:ea typeface="DM Sans"/>
              <a:cs typeface="DM Sans"/>
              <a:sym typeface="DM Sans"/>
            </a:endParaRPr>
          </a:p>
          <a:p>
            <a:pPr indent="-298450" lvl="0" marL="457200" rtl="0" algn="l">
              <a:lnSpc>
                <a:spcPct val="100000"/>
              </a:lnSpc>
              <a:spcBef>
                <a:spcPts val="0"/>
              </a:spcBef>
              <a:spcAft>
                <a:spcPts val="0"/>
              </a:spcAft>
              <a:buClr>
                <a:schemeClr val="dk1"/>
              </a:buClr>
              <a:buSzPts val="1100"/>
              <a:buFont typeface="DM Sans"/>
              <a:buAutoNum type="arabicPeriod"/>
            </a:pPr>
            <a:r>
              <a:rPr i="1" lang="es">
                <a:solidFill>
                  <a:schemeClr val="dk1"/>
                </a:solidFill>
                <a:latin typeface="DM Sans"/>
                <a:ea typeface="DM Sans"/>
                <a:cs typeface="DM Sans"/>
                <a:sym typeface="DM Sans"/>
              </a:rPr>
              <a:t>Probar el proyecto en diferentes tamaños de pantalla para asegurarse de que se vea bien en todos ellos.</a:t>
            </a:r>
            <a:endParaRPr i="1">
              <a:solidFill>
                <a:schemeClr val="dk1"/>
              </a:solidFill>
              <a:latin typeface="DM Sans"/>
              <a:ea typeface="DM Sans"/>
              <a:cs typeface="DM Sans"/>
              <a:sym typeface="DM Sans"/>
            </a:endParaRPr>
          </a:p>
          <a:p>
            <a:pPr indent="0" lvl="0" marL="0" rtl="0" algn="l">
              <a:lnSpc>
                <a:spcPct val="100000"/>
              </a:lnSpc>
              <a:spcBef>
                <a:spcPts val="0"/>
              </a:spcBef>
              <a:spcAft>
                <a:spcPts val="0"/>
              </a:spcAft>
              <a:buSzPts val="1100"/>
              <a:buNone/>
            </a:pPr>
            <a:r>
              <a:t/>
            </a:r>
            <a:endParaRPr i="1">
              <a:solidFill>
                <a:schemeClr val="dk1"/>
              </a:solidFill>
              <a:latin typeface="DM Sans"/>
              <a:ea typeface="DM Sans"/>
              <a:cs typeface="DM Sans"/>
              <a:sym typeface="DM Sans"/>
            </a:endParaRPr>
          </a:p>
          <a:p>
            <a:pPr indent="0" lvl="0" marL="0" rtl="0" algn="l">
              <a:lnSpc>
                <a:spcPct val="100000"/>
              </a:lnSpc>
              <a:spcBef>
                <a:spcPts val="0"/>
              </a:spcBef>
              <a:spcAft>
                <a:spcPts val="0"/>
              </a:spcAft>
              <a:buClr>
                <a:schemeClr val="dk1"/>
              </a:buClr>
              <a:buSzPts val="1100"/>
              <a:buFont typeface="Arial"/>
              <a:buNone/>
            </a:pPr>
            <a:r>
              <a:t/>
            </a:r>
            <a:endParaRPr>
              <a:latin typeface="DM Sans"/>
              <a:ea typeface="DM Sans"/>
              <a:cs typeface="DM Sans"/>
              <a:sym typeface="DM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latin typeface="DM Sans"/>
                <a:ea typeface="DM Sans"/>
                <a:cs typeface="DM Sans"/>
                <a:sym typeface="DM Sans"/>
              </a:rPr>
              <a:t>Utilizar solo cuando hay un entregable la semana próxima (por lo general suele ser en el marco de una tutoring). Linkear slide del entregable (ppt session).</a:t>
            </a:r>
            <a:endParaRPr>
              <a:latin typeface="DM Sans"/>
              <a:ea typeface="DM Sans"/>
              <a:cs typeface="DM Sans"/>
              <a:sym typeface="DM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highlight>
                  <a:srgbClr val="EA90FF"/>
                </a:highlight>
                <a:latin typeface="DM Sans"/>
                <a:ea typeface="DM Sans"/>
                <a:cs typeface="DM Sans"/>
                <a:sym typeface="DM Sans"/>
              </a:rPr>
              <a:t>Profesor: Aquí la idea es dejar en claro cómo se hará la entrega del primer preentregable y resolver todas las dudas que surjan al respecto.</a:t>
            </a:r>
            <a:endParaRPr>
              <a:highlight>
                <a:srgbClr val="EA90FF"/>
              </a:highlight>
              <a:latin typeface="DM Sans"/>
              <a:ea typeface="DM Sans"/>
              <a:cs typeface="DM Sans"/>
              <a:sym typeface="DM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 Completar el resumen con palabras claves de lo visto. En caso de cerrar con el “mapa de conceptos” se puede sacar. </a:t>
            </a:r>
            <a:endParaRPr>
              <a:latin typeface="DM Sans"/>
              <a:ea typeface="DM Sans"/>
              <a:cs typeface="DM Sans"/>
              <a:sym typeface="DM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Todas las clases</a:t>
            </a:r>
            <a:endParaRPr>
              <a:latin typeface="DM Sans"/>
              <a:ea typeface="DM Sans"/>
              <a:cs typeface="DM Sans"/>
              <a:sym typeface="DM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Utilizar esta slide para Live Session </a:t>
            </a:r>
            <a:r>
              <a:rPr lang="es">
                <a:solidFill>
                  <a:schemeClr val="dk1"/>
                </a:solidFill>
                <a:highlight>
                  <a:srgbClr val="DEFC52"/>
                </a:highlight>
                <a:latin typeface="DM Sans"/>
                <a:ea typeface="DM Sans"/>
                <a:cs typeface="DM Sans"/>
                <a:sym typeface="DM Sans"/>
              </a:rPr>
              <a:t>(OPCIÓN DASH)</a:t>
            </a:r>
            <a:endParaRPr>
              <a:highlight>
                <a:srgbClr val="DEFC52"/>
              </a:highlight>
              <a:latin typeface="DM Sans"/>
              <a:ea typeface="DM Sans"/>
              <a:cs typeface="DM Sans"/>
              <a:sym typeface="DM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latin typeface="DM Sans"/>
                <a:ea typeface="DM Sans"/>
                <a:cs typeface="DM Sans"/>
                <a:sym typeface="DM Sans"/>
              </a:rPr>
              <a:t>Obligatoria siempre</a:t>
            </a:r>
            <a:endParaRPr>
              <a:latin typeface="DM Sans"/>
              <a:ea typeface="DM Sans"/>
              <a:cs typeface="DM Sans"/>
              <a:sym typeface="DM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highlight>
                <a:srgbClr val="DEFC52"/>
              </a:highlight>
              <a:latin typeface="DM Sans"/>
              <a:ea typeface="DM Sans"/>
              <a:cs typeface="DM Sans"/>
              <a:sym typeface="DM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latin typeface="DM Sans"/>
              <a:ea typeface="DM Sans"/>
              <a:cs typeface="DM Sans"/>
              <a:sym typeface="DM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latin typeface="DM Sans"/>
              <a:ea typeface="DM Sans"/>
              <a:cs typeface="DM Sans"/>
              <a:sym typeface="DM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e6ae9a5e8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g2e6ae9a5e87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highlight>
                <a:srgbClr val="DEFC52"/>
              </a:highlight>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latin typeface="DM Sans"/>
                <a:ea typeface="DM Sans"/>
                <a:cs typeface="DM Sans"/>
                <a:sym typeface="DM Sans"/>
              </a:rPr>
              <a:t>Profesor considerar que: Este micro desafío permitiría a los estudiantes practicar las pseudoclases básicas de CSS y aprender a utilizar Bootstrap para crear diseños responsive y añadir estilos predefinidos a los elementos de la página. </a:t>
            </a:r>
            <a:endParaRPr>
              <a:latin typeface="DM Sans"/>
              <a:ea typeface="DM Sans"/>
              <a:cs typeface="DM Sans"/>
              <a:sym typeface="DM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9" name="Shape 9"/>
        <p:cNvGrpSpPr/>
        <p:nvPr/>
      </p:nvGrpSpPr>
      <p:grpSpPr>
        <a:xfrm>
          <a:off x="0" y="0"/>
          <a:ext cx="0" cy="0"/>
          <a:chOff x="0" y="0"/>
          <a:chExt cx="0" cy="0"/>
        </a:xfrm>
      </p:grpSpPr>
      <p:pic>
        <p:nvPicPr>
          <p:cNvPr id="10" name="Google Shape;10;p37"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1">
  <p:cSld name="SECTION_HEADER_1_2">
    <p:spTree>
      <p:nvGrpSpPr>
        <p:cNvPr id="31" name="Shape 31"/>
        <p:cNvGrpSpPr/>
        <p:nvPr/>
      </p:nvGrpSpPr>
      <p:grpSpPr>
        <a:xfrm>
          <a:off x="0" y="0"/>
          <a:ext cx="0" cy="0"/>
          <a:chOff x="0" y="0"/>
          <a:chExt cx="0" cy="0"/>
        </a:xfrm>
      </p:grpSpPr>
      <p:pic>
        <p:nvPicPr>
          <p:cNvPr id="32" name="Google Shape;32;p48" title="logo coderhouse"/>
          <p:cNvPicPr preferRelativeResize="0"/>
          <p:nvPr/>
        </p:nvPicPr>
        <p:blipFill rotWithShape="1">
          <a:blip r:embed="rId2">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33" name="Shape 33"/>
        <p:cNvGrpSpPr/>
        <p:nvPr/>
      </p:nvGrpSpPr>
      <p:grpSpPr>
        <a:xfrm>
          <a:off x="0" y="0"/>
          <a:ext cx="0" cy="0"/>
          <a:chOff x="0" y="0"/>
          <a:chExt cx="0" cy="0"/>
        </a:xfrm>
      </p:grpSpPr>
      <p:pic>
        <p:nvPicPr>
          <p:cNvPr id="34" name="Google Shape;34;p49"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39" name="Shape 39"/>
        <p:cNvGrpSpPr/>
        <p:nvPr/>
      </p:nvGrpSpPr>
      <p:grpSpPr>
        <a:xfrm>
          <a:off x="0" y="0"/>
          <a:ext cx="0" cy="0"/>
          <a:chOff x="0" y="0"/>
          <a:chExt cx="0" cy="0"/>
        </a:xfrm>
      </p:grpSpPr>
      <p:pic>
        <p:nvPicPr>
          <p:cNvPr id="40" name="Google Shape;40;p44"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co 1" type="title">
  <p:cSld name="TITLE">
    <p:spTree>
      <p:nvGrpSpPr>
        <p:cNvPr id="41" name="Shape 41"/>
        <p:cNvGrpSpPr/>
        <p:nvPr/>
      </p:nvGrpSpPr>
      <p:grpSpPr>
        <a:xfrm>
          <a:off x="0" y="0"/>
          <a:ext cx="0" cy="0"/>
          <a:chOff x="0" y="0"/>
          <a:chExt cx="0" cy="0"/>
        </a:xfrm>
      </p:grpSpPr>
      <p:sp>
        <p:nvSpPr>
          <p:cNvPr id="42" name="Google Shape;42;p5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000"/>
              <a:buFont typeface="DM Sans"/>
              <a:buNone/>
              <a:defRPr b="1" sz="4000">
                <a:latin typeface="DM Sans"/>
                <a:ea typeface="DM Sans"/>
                <a:cs typeface="DM Sans"/>
                <a:sym typeface="DM Sans"/>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43" name="Google Shape;43;p5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000"/>
              <a:buFont typeface="Helvetica Neue Light"/>
              <a:buNone/>
              <a:defRPr sz="2000">
                <a:latin typeface="Helvetica Neue Light"/>
                <a:ea typeface="Helvetica Neue Light"/>
                <a:cs typeface="Helvetica Neue Light"/>
                <a:sym typeface="Helvetica Neue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44" name="Google Shape;44;p50"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45" name="Shape 45"/>
        <p:cNvGrpSpPr/>
        <p:nvPr/>
      </p:nvGrpSpPr>
      <p:grpSpPr>
        <a:xfrm>
          <a:off x="0" y="0"/>
          <a:ext cx="0" cy="0"/>
          <a:chOff x="0" y="0"/>
          <a:chExt cx="0" cy="0"/>
        </a:xfrm>
      </p:grpSpPr>
      <p:pic>
        <p:nvPicPr>
          <p:cNvPr id="46" name="Google Shape;46;p51"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47" name="Google Shape;47;p51"/>
          <p:cNvSpPr/>
          <p:nvPr/>
        </p:nvSpPr>
        <p:spPr>
          <a:xfrm>
            <a:off x="1089900" y="995400"/>
            <a:ext cx="6964200" cy="3152700"/>
          </a:xfrm>
          <a:prstGeom prst="rect">
            <a:avLst/>
          </a:prstGeom>
          <a:solidFill>
            <a:srgbClr val="B5B5B5">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1">
  <p:cSld name="SECTION_HEADER_1_1_1">
    <p:bg>
      <p:bgPr>
        <a:blipFill>
          <a:blip r:embed="rId2">
            <a:alphaModFix/>
          </a:blip>
          <a:stretch>
            <a:fillRect/>
          </a:stretch>
        </a:blipFill>
      </p:bgPr>
    </p:bg>
    <p:spTree>
      <p:nvGrpSpPr>
        <p:cNvPr id="48" name="Shape 48"/>
        <p:cNvGrpSpPr/>
        <p:nvPr/>
      </p:nvGrpSpPr>
      <p:grpSpPr>
        <a:xfrm>
          <a:off x="0" y="0"/>
          <a:ext cx="0" cy="0"/>
          <a:chOff x="0" y="0"/>
          <a:chExt cx="0" cy="0"/>
        </a:xfrm>
      </p:grpSpPr>
      <p:pic>
        <p:nvPicPr>
          <p:cNvPr id="49" name="Google Shape;49;p52"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adro">
  <p:cSld name="SECTION_HEADER_1_1_1_1_1_1">
    <p:bg>
      <p:bgPr>
        <a:blipFill>
          <a:blip r:embed="rId2">
            <a:alphaModFix/>
          </a:blip>
          <a:stretch>
            <a:fillRect/>
          </a:stretch>
        </a:blipFill>
      </p:bgPr>
    </p:bg>
    <p:spTree>
      <p:nvGrpSpPr>
        <p:cNvPr id="50" name="Shape 50"/>
        <p:cNvGrpSpPr/>
        <p:nvPr/>
      </p:nvGrpSpPr>
      <p:grpSpPr>
        <a:xfrm>
          <a:off x="0" y="0"/>
          <a:ext cx="0" cy="0"/>
          <a:chOff x="0" y="0"/>
          <a:chExt cx="0" cy="0"/>
        </a:xfrm>
      </p:grpSpPr>
      <p:pic>
        <p:nvPicPr>
          <p:cNvPr id="51" name="Google Shape;51;p53"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54"/>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4" name="Google Shape;54;p54"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55" name="Shape 55"/>
        <p:cNvGrpSpPr/>
        <p:nvPr/>
      </p:nvGrpSpPr>
      <p:grpSpPr>
        <a:xfrm>
          <a:off x="0" y="0"/>
          <a:ext cx="0" cy="0"/>
          <a:chOff x="0" y="0"/>
          <a:chExt cx="0" cy="0"/>
        </a:xfrm>
      </p:grpSpPr>
      <p:pic>
        <p:nvPicPr>
          <p:cNvPr id="56" name="Google Shape;56;p55"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57" name="Shape 57"/>
        <p:cNvGrpSpPr/>
        <p:nvPr/>
      </p:nvGrpSpPr>
      <p:grpSpPr>
        <a:xfrm>
          <a:off x="0" y="0"/>
          <a:ext cx="0" cy="0"/>
          <a:chOff x="0" y="0"/>
          <a:chExt cx="0" cy="0"/>
        </a:xfrm>
      </p:grpSpPr>
      <p:pic>
        <p:nvPicPr>
          <p:cNvPr id="58" name="Google Shape;58;p56"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p:cSld name="SECTION_HEADER_1">
    <p:bg>
      <p:bgPr>
        <a:blipFill>
          <a:blip r:embed="rId2">
            <a:alphaModFix/>
          </a:blip>
          <a:stretch>
            <a:fillRect/>
          </a:stretch>
        </a:blipFill>
      </p:bgPr>
    </p:bg>
    <p:spTree>
      <p:nvGrpSpPr>
        <p:cNvPr id="11" name="Shape 11"/>
        <p:cNvGrpSpPr/>
        <p:nvPr/>
      </p:nvGrpSpPr>
      <p:grpSpPr>
        <a:xfrm>
          <a:off x="0" y="0"/>
          <a:ext cx="0" cy="0"/>
          <a:chOff x="0" y="0"/>
          <a:chExt cx="0" cy="0"/>
        </a:xfrm>
      </p:grpSpPr>
      <p:pic>
        <p:nvPicPr>
          <p:cNvPr id="12" name="Google Shape;12;p38" title="logo coderhouse"/>
          <p:cNvPicPr preferRelativeResize="0"/>
          <p:nvPr/>
        </p:nvPicPr>
        <p:blipFill rotWithShape="1">
          <a:blip r:embed="rId3">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A">
  <p:cSld name="SECTION_HEADER_1_1_1_1_1_1_1_1_1_1">
    <p:bg>
      <p:bgPr>
        <a:blipFill>
          <a:blip r:embed="rId2">
            <a:alphaModFix/>
          </a:blip>
          <a:stretch>
            <a:fillRect/>
          </a:stretch>
        </a:blipFill>
      </p:bgPr>
    </p:bg>
    <p:spTree>
      <p:nvGrpSpPr>
        <p:cNvPr id="59" name="Shape 59"/>
        <p:cNvGrpSpPr/>
        <p:nvPr/>
      </p:nvGrpSpPr>
      <p:grpSpPr>
        <a:xfrm>
          <a:off x="0" y="0"/>
          <a:ext cx="0" cy="0"/>
          <a:chOff x="0" y="0"/>
          <a:chExt cx="0" cy="0"/>
        </a:xfrm>
      </p:grpSpPr>
      <p:pic>
        <p:nvPicPr>
          <p:cNvPr id="60" name="Google Shape;60;p57"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5">
  <p:cSld name="SECTION_HEADER_1_1_1_1_1_1_1_1_1_8">
    <p:bg>
      <p:bgPr>
        <a:blipFill>
          <a:blip r:embed="rId2">
            <a:alphaModFix/>
          </a:blip>
          <a:stretch>
            <a:fillRect/>
          </a:stretch>
        </a:blipFill>
      </p:bgPr>
    </p:bg>
    <p:spTree>
      <p:nvGrpSpPr>
        <p:cNvPr id="61" name="Shape 61"/>
        <p:cNvGrpSpPr/>
        <p:nvPr/>
      </p:nvGrpSpPr>
      <p:grpSpPr>
        <a:xfrm>
          <a:off x="0" y="0"/>
          <a:ext cx="0" cy="0"/>
          <a:chOff x="0" y="0"/>
          <a:chExt cx="0" cy="0"/>
        </a:xfrm>
      </p:grpSpPr>
      <p:pic>
        <p:nvPicPr>
          <p:cNvPr id="62" name="Google Shape;62;p58"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B 1">
  <p:cSld name="SECTION_HEADER_1_2">
    <p:spTree>
      <p:nvGrpSpPr>
        <p:cNvPr id="63" name="Shape 63"/>
        <p:cNvGrpSpPr/>
        <p:nvPr/>
      </p:nvGrpSpPr>
      <p:grpSpPr>
        <a:xfrm>
          <a:off x="0" y="0"/>
          <a:ext cx="0" cy="0"/>
          <a:chOff x="0" y="0"/>
          <a:chExt cx="0" cy="0"/>
        </a:xfrm>
      </p:grpSpPr>
      <p:pic>
        <p:nvPicPr>
          <p:cNvPr id="64" name="Google Shape;64;p59" title="logo coderhouse"/>
          <p:cNvPicPr preferRelativeResize="0"/>
          <p:nvPr/>
        </p:nvPicPr>
        <p:blipFill rotWithShape="1">
          <a:blip r:embed="rId2">
            <a:alphaModFix/>
          </a:blip>
          <a:srcRect b="0" l="0" r="0" t="0"/>
          <a:stretch/>
        </p:blipFill>
        <p:spPr>
          <a:xfrm>
            <a:off x="7874775" y="4720250"/>
            <a:ext cx="1024025" cy="2116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co 1" type="title">
  <p:cSld name="TITLE">
    <p:spTree>
      <p:nvGrpSpPr>
        <p:cNvPr id="13" name="Shape 13"/>
        <p:cNvGrpSpPr/>
        <p:nvPr/>
      </p:nvGrpSpPr>
      <p:grpSpPr>
        <a:xfrm>
          <a:off x="0" y="0"/>
          <a:ext cx="0" cy="0"/>
          <a:chOff x="0" y="0"/>
          <a:chExt cx="0" cy="0"/>
        </a:xfrm>
      </p:grpSpPr>
      <p:sp>
        <p:nvSpPr>
          <p:cNvPr id="14" name="Google Shape;14;p4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000"/>
              <a:buFont typeface="DM Sans"/>
              <a:buNone/>
              <a:defRPr b="1" sz="4000">
                <a:latin typeface="DM Sans"/>
                <a:ea typeface="DM Sans"/>
                <a:cs typeface="DM Sans"/>
                <a:sym typeface="DM Sans"/>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5" name="Google Shape;15;p4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000"/>
              <a:buFont typeface="Helvetica Neue Light"/>
              <a:buNone/>
              <a:defRPr sz="2000">
                <a:latin typeface="Helvetica Neue Light"/>
                <a:ea typeface="Helvetica Neue Light"/>
                <a:cs typeface="Helvetica Neue Light"/>
                <a:sym typeface="Helvetica Neue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6" name="Google Shape;16;p41"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17" name="Shape 17"/>
        <p:cNvGrpSpPr/>
        <p:nvPr/>
      </p:nvGrpSpPr>
      <p:grpSpPr>
        <a:xfrm>
          <a:off x="0" y="0"/>
          <a:ext cx="0" cy="0"/>
          <a:chOff x="0" y="0"/>
          <a:chExt cx="0" cy="0"/>
        </a:xfrm>
      </p:grpSpPr>
      <p:pic>
        <p:nvPicPr>
          <p:cNvPr id="18" name="Google Shape;18;p42" title="logo coderhouse"/>
          <p:cNvPicPr preferRelativeResize="0"/>
          <p:nvPr/>
        </p:nvPicPr>
        <p:blipFill rotWithShape="1">
          <a:blip r:embed="rId2">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5">
  <p:cSld name="SECTION_HEADER_1_1_1_1_1_1_1_1_1_8">
    <p:bg>
      <p:bgPr>
        <a:blipFill>
          <a:blip r:embed="rId2">
            <a:alphaModFix/>
          </a:blip>
          <a:stretch>
            <a:fillRect/>
          </a:stretch>
        </a:blipFill>
      </p:bgPr>
    </p:bg>
    <p:spTree>
      <p:nvGrpSpPr>
        <p:cNvPr id="19" name="Shape 19"/>
        <p:cNvGrpSpPr/>
        <p:nvPr/>
      </p:nvGrpSpPr>
      <p:grpSpPr>
        <a:xfrm>
          <a:off x="0" y="0"/>
          <a:ext cx="0" cy="0"/>
          <a:chOff x="0" y="0"/>
          <a:chExt cx="0" cy="0"/>
        </a:xfrm>
      </p:grpSpPr>
      <p:pic>
        <p:nvPicPr>
          <p:cNvPr id="20" name="Google Shape;20;p39"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B">
  <p:cSld name="SECTION_HEADER_1_1_1_1_1_1_1_1_1">
    <p:bg>
      <p:bgPr>
        <a:blipFill>
          <a:blip r:embed="rId2">
            <a:alphaModFix/>
          </a:blip>
          <a:stretch>
            <a:fillRect/>
          </a:stretch>
        </a:blipFill>
      </p:bgPr>
    </p:bg>
    <p:spTree>
      <p:nvGrpSpPr>
        <p:cNvPr id="21" name="Shape 21"/>
        <p:cNvGrpSpPr/>
        <p:nvPr/>
      </p:nvGrpSpPr>
      <p:grpSpPr>
        <a:xfrm>
          <a:off x="0" y="0"/>
          <a:ext cx="0" cy="0"/>
          <a:chOff x="0" y="0"/>
          <a:chExt cx="0" cy="0"/>
        </a:xfrm>
      </p:grpSpPr>
      <p:pic>
        <p:nvPicPr>
          <p:cNvPr id="22" name="Google Shape;22;p40"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p:cSld name="SECTION_HEADER_1_1">
    <p:bg>
      <p:bgPr>
        <a:blipFill>
          <a:blip r:embed="rId2">
            <a:alphaModFix/>
          </a:blip>
          <a:stretch>
            <a:fillRect/>
          </a:stretch>
        </a:blipFill>
      </p:bgPr>
    </p:bg>
    <p:spTree>
      <p:nvGrpSpPr>
        <p:cNvPr id="23" name="Shape 23"/>
        <p:cNvGrpSpPr/>
        <p:nvPr/>
      </p:nvGrpSpPr>
      <p:grpSpPr>
        <a:xfrm>
          <a:off x="0" y="0"/>
          <a:ext cx="0" cy="0"/>
          <a:chOff x="0" y="0"/>
          <a:chExt cx="0" cy="0"/>
        </a:xfrm>
      </p:grpSpPr>
      <p:pic>
        <p:nvPicPr>
          <p:cNvPr id="24" name="Google Shape;24;p45"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25" name="Google Shape;25;p45"/>
          <p:cNvSpPr/>
          <p:nvPr/>
        </p:nvSpPr>
        <p:spPr>
          <a:xfrm>
            <a:off x="1089900" y="995400"/>
            <a:ext cx="6964200" cy="3152700"/>
          </a:xfrm>
          <a:prstGeom prst="rect">
            <a:avLst/>
          </a:prstGeom>
          <a:solidFill>
            <a:srgbClr val="B5B5B5">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46"/>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8" name="Google Shape;28;p46"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A 1">
  <p:cSld name="SECTION_HEADER_1_1_1">
    <p:bg>
      <p:bgPr>
        <a:blipFill>
          <a:blip r:embed="rId2">
            <a:alphaModFix/>
          </a:blip>
          <a:stretch>
            <a:fillRect/>
          </a:stretch>
        </a:blipFill>
      </p:bgPr>
    </p:bg>
    <p:spTree>
      <p:nvGrpSpPr>
        <p:cNvPr id="29" name="Shape 29"/>
        <p:cNvGrpSpPr/>
        <p:nvPr/>
      </p:nvGrpSpPr>
      <p:grpSpPr>
        <a:xfrm>
          <a:off x="0" y="0"/>
          <a:ext cx="0" cy="0"/>
          <a:chOff x="0" y="0"/>
          <a:chExt cx="0" cy="0"/>
        </a:xfrm>
      </p:grpSpPr>
      <p:pic>
        <p:nvPicPr>
          <p:cNvPr id="30" name="Google Shape;30;p47" title="logo coderhouse"/>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3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5" name="Shape 35"/>
        <p:cNvGrpSpPr/>
        <p:nvPr/>
      </p:nvGrpSpPr>
      <p:grpSpPr>
        <a:xfrm>
          <a:off x="0" y="0"/>
          <a:ext cx="0" cy="0"/>
          <a:chOff x="0" y="0"/>
          <a:chExt cx="0" cy="0"/>
        </a:xfrm>
      </p:grpSpPr>
      <p:sp>
        <p:nvSpPr>
          <p:cNvPr id="36" name="Google Shape;36;p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7" name="Google Shape;37;p4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38" name="Google Shape;38;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0.jpg"/><Relationship Id="rId4" Type="http://schemas.openxmlformats.org/officeDocument/2006/relationships/image" Target="../media/image13.png"/><Relationship Id="rId5" Type="http://schemas.openxmlformats.org/officeDocument/2006/relationships/image" Target="../media/image4.png"/><Relationship Id="rId6" Type="http://schemas.openxmlformats.org/officeDocument/2006/relationships/hyperlink" Target="https://unsplash.com/es/fotos/Bss5nhYnLK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6.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1.jpg"/><Relationship Id="rId4" Type="http://schemas.openxmlformats.org/officeDocument/2006/relationships/image" Target="../media/image13.png"/><Relationship Id="rId5" Type="http://schemas.openxmlformats.org/officeDocument/2006/relationships/image" Target="../media/image4.png"/><Relationship Id="rId6" Type="http://schemas.openxmlformats.org/officeDocument/2006/relationships/hyperlink" Target="https://unsplash.com/es/fotos/cFFEeHNZEqw"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1.jpg"/><Relationship Id="rId4" Type="http://schemas.openxmlformats.org/officeDocument/2006/relationships/image" Target="../media/image13.png"/><Relationship Id="rId5" Type="http://schemas.openxmlformats.org/officeDocument/2006/relationships/image" Target="../media/image4.png"/><Relationship Id="rId6" Type="http://schemas.openxmlformats.org/officeDocument/2006/relationships/hyperlink" Target="https://unsplash.com/es/fotos/cFFEeHNZEqw"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23.png"/><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¡Les damos la bienvenida!</a:t>
            </a:r>
            <a:endParaRPr b="1" i="0" sz="4000" u="none" cap="none" strike="noStrike">
              <a:solidFill>
                <a:srgbClr val="EAFF6A"/>
              </a:solidFill>
              <a:latin typeface="DM Sans"/>
              <a:ea typeface="DM Sans"/>
              <a:cs typeface="DM Sans"/>
              <a:sym typeface="DM Sans"/>
            </a:endParaRPr>
          </a:p>
        </p:txBody>
      </p:sp>
      <p:sp>
        <p:nvSpPr>
          <p:cNvPr id="70" name="Google Shape;70;p1"/>
          <p:cNvSpPr txBox="1"/>
          <p:nvPr/>
        </p:nvSpPr>
        <p:spPr>
          <a:xfrm>
            <a:off x="3315900" y="3421350"/>
            <a:ext cx="25122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 sz="2000" u="none" cap="none" strike="noStrike">
                <a:solidFill>
                  <a:schemeClr val="lt1"/>
                </a:solidFill>
                <a:latin typeface="DM Sans"/>
                <a:ea typeface="DM Sans"/>
                <a:cs typeface="DM Sans"/>
                <a:sym typeface="DM Sans"/>
              </a:rPr>
              <a:t>¿Comenzamos?</a:t>
            </a:r>
            <a:endParaRPr b="0" i="0" sz="2000" u="none" cap="none" strike="noStrike">
              <a:solidFill>
                <a:schemeClr val="lt1"/>
              </a:solidFill>
              <a:latin typeface="DM Sans"/>
              <a:ea typeface="DM Sans"/>
              <a:cs typeface="DM Sans"/>
              <a:sym typeface="DM Sans"/>
            </a:endParaRPr>
          </a:p>
        </p:txBody>
      </p:sp>
      <p:pic>
        <p:nvPicPr>
          <p:cNvPr descr="Man Dancing on Apple iOS 12.2" id="71" name="Google Shape;71;p1"/>
          <p:cNvPicPr preferRelativeResize="0"/>
          <p:nvPr/>
        </p:nvPicPr>
        <p:blipFill rotWithShape="1">
          <a:blip r:embed="rId3">
            <a:alphaModFix/>
          </a:blip>
          <a:srcRect b="0" l="0" r="0" t="0"/>
          <a:stretch/>
        </p:blipFill>
        <p:spPr>
          <a:xfrm>
            <a:off x="4133900" y="808750"/>
            <a:ext cx="876200" cy="876200"/>
          </a:xfrm>
          <a:prstGeom prst="rect">
            <a:avLst/>
          </a:prstGeom>
          <a:noFill/>
          <a:ln>
            <a:noFill/>
          </a:ln>
        </p:spPr>
      </p:pic>
      <p:pic>
        <p:nvPicPr>
          <p:cNvPr id="72" name="Google Shape;72;p1"/>
          <p:cNvPicPr preferRelativeResize="0"/>
          <p:nvPr/>
        </p:nvPicPr>
        <p:blipFill rotWithShape="1">
          <a:blip r:embed="rId4">
            <a:alphaModFix/>
          </a:blip>
          <a:srcRect b="0" l="0" r="0" t="0"/>
          <a:stretch/>
        </p:blipFill>
        <p:spPr>
          <a:xfrm>
            <a:off x="2662988" y="3567300"/>
            <a:ext cx="3818026" cy="1576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2"/>
          <p:cNvSpPr txBox="1"/>
          <p:nvPr/>
        </p:nvSpPr>
        <p:spPr>
          <a:xfrm>
            <a:off x="1461288" y="220230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lt1"/>
                </a:solidFill>
                <a:latin typeface="DM Sans"/>
                <a:ea typeface="DM Sans"/>
                <a:cs typeface="DM Sans"/>
                <a:sym typeface="DM Sans"/>
              </a:rPr>
              <a:t>Pseudoclases</a:t>
            </a:r>
            <a:endParaRPr b="1" i="0" sz="4000" u="none" cap="none" strike="noStrike">
              <a:solidFill>
                <a:schemeClr val="accent6"/>
              </a:solidFill>
              <a:latin typeface="DM Sans"/>
              <a:ea typeface="DM Sans"/>
              <a:cs typeface="DM Sans"/>
              <a:sym typeface="DM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4"/>
          <p:cNvSpPr txBox="1"/>
          <p:nvPr/>
        </p:nvSpPr>
        <p:spPr>
          <a:xfrm>
            <a:off x="1447300" y="537575"/>
            <a:ext cx="7169400" cy="669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3500"/>
              <a:buFont typeface="Arial"/>
              <a:buNone/>
            </a:pPr>
            <a:r>
              <a:rPr b="1" i="0" lang="es" sz="3500" u="none" cap="none" strike="noStrike">
                <a:solidFill>
                  <a:schemeClr val="dk1"/>
                </a:solidFill>
                <a:latin typeface="DM Sans"/>
                <a:ea typeface="DM Sans"/>
                <a:cs typeface="DM Sans"/>
                <a:sym typeface="DM Sans"/>
              </a:rPr>
              <a:t>Ejemplo en vivo</a:t>
            </a:r>
            <a:endParaRPr b="1" i="0" sz="3500" u="none" cap="none" strike="noStrike">
              <a:solidFill>
                <a:schemeClr val="dk1"/>
              </a:solidFill>
              <a:latin typeface="DM Sans"/>
              <a:ea typeface="DM Sans"/>
              <a:cs typeface="DM Sans"/>
              <a:sym typeface="DM Sans"/>
            </a:endParaRPr>
          </a:p>
        </p:txBody>
      </p:sp>
      <p:sp>
        <p:nvSpPr>
          <p:cNvPr id="170" name="Google Shape;170;p14"/>
          <p:cNvSpPr txBox="1"/>
          <p:nvPr/>
        </p:nvSpPr>
        <p:spPr>
          <a:xfrm>
            <a:off x="475500" y="1474850"/>
            <a:ext cx="7169400" cy="210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rgbClr val="B7B7B7"/>
              </a:solidFill>
              <a:latin typeface="DM Sans"/>
              <a:ea typeface="DM Sans"/>
              <a:cs typeface="DM Sans"/>
              <a:sym typeface="DM Sans"/>
            </a:endParaRPr>
          </a:p>
          <a:p>
            <a:pPr indent="0" lvl="0" marL="0" marR="0" rtl="0" algn="l">
              <a:lnSpc>
                <a:spcPct val="100000"/>
              </a:lnSpc>
              <a:spcBef>
                <a:spcPts val="0"/>
              </a:spcBef>
              <a:spcAft>
                <a:spcPts val="0"/>
              </a:spcAft>
              <a:buClr>
                <a:schemeClr val="dk1"/>
              </a:buClr>
              <a:buSzPts val="1100"/>
              <a:buFont typeface="Arial"/>
              <a:buNone/>
            </a:pPr>
            <a:r>
              <a:rPr b="0" i="0" lang="es" sz="2500" u="none" cap="none" strike="noStrike">
                <a:solidFill>
                  <a:schemeClr val="dk2"/>
                </a:solidFill>
                <a:latin typeface="DM Sans"/>
                <a:ea typeface="DM Sans"/>
                <a:cs typeface="DM Sans"/>
                <a:sym typeface="DM Sans"/>
              </a:rPr>
              <a:t>Muestra de recursos y listados de pseudoclases y pseudoelementos y cómo aplicarlos. </a:t>
            </a:r>
            <a:endParaRPr b="0" i="0" sz="2500" u="none" cap="none" strike="noStrike">
              <a:solidFill>
                <a:schemeClr val="dk2"/>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2500"/>
              <a:buFont typeface="Arial"/>
              <a:buNone/>
            </a:pPr>
            <a:r>
              <a:t/>
            </a:r>
            <a:endParaRPr b="1" i="0" sz="2500" u="none" cap="none" strike="noStrike">
              <a:solidFill>
                <a:srgbClr val="B7B7B7"/>
              </a:solidFill>
              <a:latin typeface="Helvetica Neue"/>
              <a:ea typeface="Helvetica Neue"/>
              <a:cs typeface="Helvetica Neue"/>
              <a:sym typeface="Helvetica Neue"/>
            </a:endParaRPr>
          </a:p>
        </p:txBody>
      </p:sp>
      <p:grpSp>
        <p:nvGrpSpPr>
          <p:cNvPr id="171" name="Google Shape;171;p14"/>
          <p:cNvGrpSpPr/>
          <p:nvPr/>
        </p:nvGrpSpPr>
        <p:grpSpPr>
          <a:xfrm>
            <a:off x="475501" y="468273"/>
            <a:ext cx="738900" cy="738900"/>
            <a:chOff x="473351" y="619523"/>
            <a:chExt cx="738900" cy="738900"/>
          </a:xfrm>
        </p:grpSpPr>
        <p:sp>
          <p:nvSpPr>
            <p:cNvPr id="172" name="Google Shape;172;p14"/>
            <p:cNvSpPr/>
            <p:nvPr/>
          </p:nvSpPr>
          <p:spPr>
            <a:xfrm>
              <a:off x="473351" y="619523"/>
              <a:ext cx="738900" cy="7389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3" name="Google Shape;173;p14" title="ícono de ejemplo en vivo"/>
            <p:cNvPicPr preferRelativeResize="0"/>
            <p:nvPr/>
          </p:nvPicPr>
          <p:blipFill rotWithShape="1">
            <a:blip r:embed="rId3">
              <a:alphaModFix/>
            </a:blip>
            <a:srcRect b="0" l="0" r="0" t="0"/>
            <a:stretch/>
          </p:blipFill>
          <p:spPr>
            <a:xfrm>
              <a:off x="616475" y="762650"/>
              <a:ext cx="452650" cy="452650"/>
            </a:xfrm>
            <a:prstGeom prst="rect">
              <a:avLst/>
            </a:prstGeom>
            <a:noFill/>
            <a:ln>
              <a:noFill/>
            </a:ln>
          </p:spPr>
        </p:pic>
      </p:grpSp>
      <p:sp>
        <p:nvSpPr>
          <p:cNvPr id="174" name="Google Shape;174;p14"/>
          <p:cNvSpPr txBox="1"/>
          <p:nvPr/>
        </p:nvSpPr>
        <p:spPr>
          <a:xfrm>
            <a:off x="475500" y="3829300"/>
            <a:ext cx="7169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s" sz="2000" u="none" cap="none" strike="noStrike">
                <a:solidFill>
                  <a:schemeClr val="dk2"/>
                </a:solidFill>
                <a:latin typeface="DM Sans"/>
                <a:ea typeface="DM Sans"/>
                <a:cs typeface="DM Sans"/>
                <a:sym typeface="DM Sans"/>
              </a:rPr>
              <a:t>Duración: </a:t>
            </a:r>
            <a:r>
              <a:rPr b="1" i="0" lang="es" sz="2000" u="none" cap="none" strike="noStrike">
                <a:solidFill>
                  <a:schemeClr val="dk2"/>
                </a:solidFill>
                <a:latin typeface="DM Sans"/>
                <a:ea typeface="DM Sans"/>
                <a:cs typeface="DM Sans"/>
                <a:sym typeface="DM Sans"/>
              </a:rPr>
              <a:t>10 minutos</a:t>
            </a:r>
            <a:endParaRPr b="1" i="0" sz="2000" u="none" cap="none" strike="noStrike">
              <a:solidFill>
                <a:schemeClr val="dk2"/>
              </a:solidFill>
              <a:latin typeface="DM Sans"/>
              <a:ea typeface="DM Sans"/>
              <a:cs typeface="DM Sans"/>
              <a:sym typeface="DM Sans"/>
            </a:endParaRPr>
          </a:p>
        </p:txBody>
      </p:sp>
      <p:grpSp>
        <p:nvGrpSpPr>
          <p:cNvPr id="175" name="Google Shape;175;p14"/>
          <p:cNvGrpSpPr/>
          <p:nvPr/>
        </p:nvGrpSpPr>
        <p:grpSpPr>
          <a:xfrm>
            <a:off x="0" y="-7400"/>
            <a:ext cx="9143925" cy="44400"/>
            <a:chOff x="0" y="-7400"/>
            <a:chExt cx="9143925" cy="44400"/>
          </a:xfrm>
        </p:grpSpPr>
        <p:sp>
          <p:nvSpPr>
            <p:cNvPr id="176" name="Google Shape;176;p14"/>
            <p:cNvSpPr/>
            <p:nvPr/>
          </p:nvSpPr>
          <p:spPr>
            <a:xfrm>
              <a:off x="5846625" y="-7400"/>
              <a:ext cx="3297300" cy="444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DM Sans"/>
                <a:ea typeface="DM Sans"/>
                <a:cs typeface="DM Sans"/>
                <a:sym typeface="DM Sans"/>
              </a:endParaRPr>
            </a:p>
          </p:txBody>
        </p:sp>
        <p:sp>
          <p:nvSpPr>
            <p:cNvPr id="177" name="Google Shape;177;p14"/>
            <p:cNvSpPr/>
            <p:nvPr/>
          </p:nvSpPr>
          <p:spPr>
            <a:xfrm>
              <a:off x="0" y="-7400"/>
              <a:ext cx="5846700" cy="444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DM Sans"/>
                <a:ea typeface="DM Sans"/>
                <a:cs typeface="DM Sans"/>
                <a:sym typeface="DM Sans"/>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5"/>
          <p:cNvSpPr/>
          <p:nvPr/>
        </p:nvSpPr>
        <p:spPr>
          <a:xfrm>
            <a:off x="4202556" y="994173"/>
            <a:ext cx="738900" cy="7389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5"/>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Aplicando pseudoclases en tu proyecto</a:t>
            </a:r>
            <a:endParaRPr b="1" i="0" sz="4000" u="none" cap="none" strike="noStrike">
              <a:solidFill>
                <a:schemeClr val="dk1"/>
              </a:solidFill>
              <a:highlight>
                <a:srgbClr val="EAFF6A"/>
              </a:highlight>
              <a:latin typeface="DM Sans"/>
              <a:ea typeface="DM Sans"/>
              <a:cs typeface="DM Sans"/>
              <a:sym typeface="DM Sans"/>
            </a:endParaRPr>
          </a:p>
        </p:txBody>
      </p:sp>
      <p:sp>
        <p:nvSpPr>
          <p:cNvPr id="184" name="Google Shape;184;p15"/>
          <p:cNvSpPr txBox="1"/>
          <p:nvPr/>
        </p:nvSpPr>
        <p:spPr>
          <a:xfrm>
            <a:off x="987300" y="384913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 sz="2000" u="none" cap="none" strike="noStrike">
                <a:solidFill>
                  <a:schemeClr val="dk2"/>
                </a:solidFill>
                <a:latin typeface="DM Sans"/>
                <a:ea typeface="DM Sans"/>
                <a:cs typeface="DM Sans"/>
                <a:sym typeface="DM Sans"/>
              </a:rPr>
              <a:t>Duración: </a:t>
            </a:r>
            <a:r>
              <a:rPr b="1" i="0" lang="es" sz="2000" u="none" cap="none" strike="noStrike">
                <a:solidFill>
                  <a:schemeClr val="dk2"/>
                </a:solidFill>
                <a:latin typeface="DM Sans"/>
                <a:ea typeface="DM Sans"/>
                <a:cs typeface="DM Sans"/>
                <a:sym typeface="DM Sans"/>
              </a:rPr>
              <a:t>10/15 minutos</a:t>
            </a:r>
            <a:endParaRPr b="1" i="0" sz="2000" u="none" cap="none" strike="noStrike">
              <a:solidFill>
                <a:schemeClr val="dk2"/>
              </a:solidFill>
              <a:latin typeface="DM Sans"/>
              <a:ea typeface="DM Sans"/>
              <a:cs typeface="DM Sans"/>
              <a:sym typeface="DM Sans"/>
            </a:endParaRPr>
          </a:p>
        </p:txBody>
      </p:sp>
      <p:grpSp>
        <p:nvGrpSpPr>
          <p:cNvPr id="185" name="Google Shape;185;p15"/>
          <p:cNvGrpSpPr/>
          <p:nvPr/>
        </p:nvGrpSpPr>
        <p:grpSpPr>
          <a:xfrm>
            <a:off x="0" y="-7400"/>
            <a:ext cx="9143925" cy="44400"/>
            <a:chOff x="0" y="-7400"/>
            <a:chExt cx="9143925" cy="44400"/>
          </a:xfrm>
        </p:grpSpPr>
        <p:sp>
          <p:nvSpPr>
            <p:cNvPr id="186" name="Google Shape;186;p15"/>
            <p:cNvSpPr/>
            <p:nvPr/>
          </p:nvSpPr>
          <p:spPr>
            <a:xfrm>
              <a:off x="5846625" y="-7400"/>
              <a:ext cx="3297300" cy="444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DM Sans"/>
                <a:ea typeface="DM Sans"/>
                <a:cs typeface="DM Sans"/>
                <a:sym typeface="DM Sans"/>
              </a:endParaRPr>
            </a:p>
          </p:txBody>
        </p:sp>
        <p:sp>
          <p:nvSpPr>
            <p:cNvPr id="187" name="Google Shape;187;p15"/>
            <p:cNvSpPr/>
            <p:nvPr/>
          </p:nvSpPr>
          <p:spPr>
            <a:xfrm>
              <a:off x="0" y="-7400"/>
              <a:ext cx="5846700" cy="444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DM Sans"/>
                <a:ea typeface="DM Sans"/>
                <a:cs typeface="DM Sans"/>
                <a:sym typeface="DM Sans"/>
              </a:endParaRPr>
            </a:p>
          </p:txBody>
        </p:sp>
      </p:grpSp>
      <p:pic>
        <p:nvPicPr>
          <p:cNvPr id="188" name="Google Shape;188;p15" title="ícono de actividad colaborativa"/>
          <p:cNvPicPr preferRelativeResize="0"/>
          <p:nvPr/>
        </p:nvPicPr>
        <p:blipFill rotWithShape="1">
          <a:blip r:embed="rId3">
            <a:alphaModFix/>
          </a:blip>
          <a:srcRect b="0" l="0" r="0" t="0"/>
          <a:stretch/>
        </p:blipFill>
        <p:spPr>
          <a:xfrm>
            <a:off x="4345638" y="1137297"/>
            <a:ext cx="452650" cy="452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16"/>
          <p:cNvSpPr txBox="1"/>
          <p:nvPr/>
        </p:nvSpPr>
        <p:spPr>
          <a:xfrm>
            <a:off x="4519500" y="1820650"/>
            <a:ext cx="3834600" cy="2490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chemeClr val="dk1"/>
                </a:solidFill>
                <a:latin typeface="DM Sans"/>
                <a:ea typeface="DM Sans"/>
                <a:cs typeface="DM Sans"/>
                <a:sym typeface="DM Sans"/>
              </a:rPr>
              <a:t>Apertura al aprendizaje</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chemeClr val="dk2"/>
              </a:buClr>
              <a:buSzPts val="1350"/>
              <a:buFont typeface="DM Sans"/>
              <a:buChar char="✓"/>
            </a:pPr>
            <a:r>
              <a:rPr b="0" i="0" lang="es" sz="1350" u="none" cap="none" strike="noStrike">
                <a:solidFill>
                  <a:schemeClr val="dk1"/>
                </a:solidFill>
                <a:latin typeface="DM Sans"/>
                <a:ea typeface="DM Sans"/>
                <a:cs typeface="DM Sans"/>
                <a:sym typeface="DM Sans"/>
              </a:rPr>
              <a:t>Siempre, pero siempre puedes seguir aprendiendo. Compartir el conocimiento es válido, la construcción colaborativa es la propuesta.</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80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chemeClr val="dk1"/>
                </a:solidFill>
                <a:latin typeface="DM Sans"/>
                <a:ea typeface="DM Sans"/>
                <a:cs typeface="DM Sans"/>
                <a:sym typeface="DM Sans"/>
              </a:rPr>
              <a:t>Todas las voces</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chemeClr val="dk2"/>
              </a:buClr>
              <a:buSzPts val="1350"/>
              <a:buFont typeface="DM Sans"/>
              <a:buChar char="✓"/>
            </a:pPr>
            <a:r>
              <a:rPr b="0" i="0" lang="es" sz="1350" u="none" cap="none" strike="noStrike">
                <a:solidFill>
                  <a:schemeClr val="dk1"/>
                </a:solidFill>
                <a:latin typeface="DM Sans"/>
                <a:ea typeface="DM Sans"/>
                <a:cs typeface="DM Sans"/>
                <a:sym typeface="DM Sans"/>
              </a:rPr>
              <a:t>Escuchar a todos, todos podemos reflexionar. Dejar el espacio para que todos podamos participar.</a:t>
            </a:r>
            <a:endParaRPr b="0" i="0" sz="1350" u="sng" cap="none" strike="noStrike">
              <a:solidFill>
                <a:schemeClr val="dk1"/>
              </a:solidFill>
              <a:latin typeface="DM Sans"/>
              <a:ea typeface="DM Sans"/>
              <a:cs typeface="DM Sans"/>
              <a:sym typeface="DM Sans"/>
            </a:endParaRPr>
          </a:p>
        </p:txBody>
      </p:sp>
      <p:sp>
        <p:nvSpPr>
          <p:cNvPr id="194" name="Google Shape;194;p16"/>
          <p:cNvSpPr txBox="1"/>
          <p:nvPr/>
        </p:nvSpPr>
        <p:spPr>
          <a:xfrm>
            <a:off x="442200" y="1820650"/>
            <a:ext cx="3834600" cy="1866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chemeClr val="dk1"/>
                </a:solidFill>
                <a:latin typeface="DM Sans"/>
                <a:ea typeface="DM Sans"/>
                <a:cs typeface="DM Sans"/>
                <a:sym typeface="DM Sans"/>
              </a:rPr>
              <a:t>Presencia</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chemeClr val="dk2"/>
              </a:buClr>
              <a:buSzPts val="1350"/>
              <a:buFont typeface="DM Sans"/>
              <a:buChar char="✓"/>
            </a:pPr>
            <a:r>
              <a:rPr b="0" i="0" lang="es" sz="1350" u="none" cap="none" strike="noStrike">
                <a:solidFill>
                  <a:schemeClr val="dk1"/>
                </a:solidFill>
                <a:latin typeface="DM Sans"/>
                <a:ea typeface="DM Sans"/>
                <a:cs typeface="DM Sans"/>
                <a:sym typeface="DM Sans"/>
              </a:rPr>
              <a:t>Participar y “estar” en la clase, que tu alrededor no te distraiga</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800"/>
              </a:spcBef>
              <a:spcAft>
                <a:spcPts val="0"/>
              </a:spcAft>
              <a:buClr>
                <a:srgbClr val="000000"/>
              </a:buClr>
              <a:buSzPts val="1350"/>
              <a:buFont typeface="Arial"/>
              <a:buNone/>
            </a:pPr>
            <a:r>
              <a:t/>
            </a:r>
            <a:endParaRPr b="0" i="0" sz="1350" u="none" cap="none" strike="noStrike">
              <a:solidFill>
                <a:schemeClr val="dk1"/>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chemeClr val="dk1"/>
                </a:solidFill>
                <a:latin typeface="DM Sans"/>
                <a:ea typeface="DM Sans"/>
                <a:cs typeface="DM Sans"/>
                <a:sym typeface="DM Sans"/>
              </a:rPr>
              <a:t>Escucha activa</a:t>
            </a:r>
            <a:endParaRPr b="1" i="0" sz="1350" u="none" cap="none" strike="noStrike">
              <a:solidFill>
                <a:schemeClr val="dk1"/>
              </a:solidFill>
              <a:latin typeface="DM Sans"/>
              <a:ea typeface="DM Sans"/>
              <a:cs typeface="DM Sans"/>
              <a:sym typeface="DM Sans"/>
            </a:endParaRPr>
          </a:p>
          <a:p>
            <a:pPr indent="0" lvl="0" marL="0" marR="0" rtl="0" algn="l">
              <a:lnSpc>
                <a:spcPct val="30000"/>
              </a:lnSpc>
              <a:spcBef>
                <a:spcPts val="0"/>
              </a:spcBef>
              <a:spcAft>
                <a:spcPts val="0"/>
              </a:spcAft>
              <a:buClr>
                <a:srgbClr val="000000"/>
              </a:buClr>
              <a:buSzPts val="1350"/>
              <a:buFont typeface="Arial"/>
              <a:buNone/>
            </a:pPr>
            <a:r>
              <a:t/>
            </a:r>
            <a:endParaRPr b="1" i="0" sz="1350" u="none" cap="none" strike="noStrike">
              <a:solidFill>
                <a:schemeClr val="dk1"/>
              </a:solidFill>
              <a:latin typeface="DM Sans"/>
              <a:ea typeface="DM Sans"/>
              <a:cs typeface="DM Sans"/>
              <a:sym typeface="DM Sans"/>
            </a:endParaRPr>
          </a:p>
          <a:p>
            <a:pPr indent="-314325" lvl="0" marL="457200" marR="0" rtl="0" algn="l">
              <a:lnSpc>
                <a:spcPct val="100000"/>
              </a:lnSpc>
              <a:spcBef>
                <a:spcPts val="0"/>
              </a:spcBef>
              <a:spcAft>
                <a:spcPts val="0"/>
              </a:spcAft>
              <a:buClr>
                <a:schemeClr val="dk2"/>
              </a:buClr>
              <a:buSzPts val="1350"/>
              <a:buFont typeface="DM Sans"/>
              <a:buChar char="✓"/>
            </a:pPr>
            <a:r>
              <a:rPr b="0" i="0" lang="es" sz="1350" u="none" cap="none" strike="noStrike">
                <a:solidFill>
                  <a:schemeClr val="dk1"/>
                </a:solidFill>
                <a:latin typeface="DM Sans"/>
                <a:ea typeface="DM Sans"/>
                <a:cs typeface="DM Sans"/>
                <a:sym typeface="DM Sans"/>
              </a:rPr>
              <a:t>Escuchar más allá de lo que la persona está expresando directamente</a:t>
            </a:r>
            <a:endParaRPr b="0" i="0" sz="1350" u="sng" cap="none" strike="noStrike">
              <a:solidFill>
                <a:schemeClr val="dk1"/>
              </a:solidFill>
              <a:latin typeface="DM Sans"/>
              <a:ea typeface="DM Sans"/>
              <a:cs typeface="DM Sans"/>
              <a:sym typeface="DM Sans"/>
            </a:endParaRPr>
          </a:p>
        </p:txBody>
      </p:sp>
      <p:sp>
        <p:nvSpPr>
          <p:cNvPr id="195" name="Google Shape;195;p16"/>
          <p:cNvSpPr txBox="1"/>
          <p:nvPr/>
        </p:nvSpPr>
        <p:spPr>
          <a:xfrm>
            <a:off x="501450" y="990513"/>
            <a:ext cx="73101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Acuerdos</a:t>
            </a:r>
            <a:endParaRPr b="1" i="0" sz="4000" u="none" cap="none" strike="noStrike">
              <a:solidFill>
                <a:schemeClr val="dk1"/>
              </a:solidFill>
              <a:latin typeface="DM Sans"/>
              <a:ea typeface="DM Sans"/>
              <a:cs typeface="DM Sans"/>
              <a:sym typeface="DM Sans"/>
            </a:endParaRPr>
          </a:p>
        </p:txBody>
      </p:sp>
      <p:sp>
        <p:nvSpPr>
          <p:cNvPr id="196" name="Google Shape;196;p16"/>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ACTIVIDAD COLABORATIVA</a:t>
            </a:r>
            <a:endParaRPr b="0" i="0" sz="1400" u="none" cap="none" strike="noStrike">
              <a:solidFill>
                <a:srgbClr val="000000"/>
              </a:solidFill>
              <a:latin typeface="DM Sans"/>
              <a:ea typeface="DM Sans"/>
              <a:cs typeface="DM Sans"/>
              <a:sym typeface="DM Sans"/>
            </a:endParaRPr>
          </a:p>
        </p:txBody>
      </p:sp>
      <p:grpSp>
        <p:nvGrpSpPr>
          <p:cNvPr id="197" name="Google Shape;197;p16"/>
          <p:cNvGrpSpPr/>
          <p:nvPr/>
        </p:nvGrpSpPr>
        <p:grpSpPr>
          <a:xfrm>
            <a:off x="475500" y="468286"/>
            <a:ext cx="431100" cy="431100"/>
            <a:chOff x="475500" y="468286"/>
            <a:chExt cx="431100" cy="431100"/>
          </a:xfrm>
        </p:grpSpPr>
        <p:sp>
          <p:nvSpPr>
            <p:cNvPr id="198" name="Google Shape;198;p16"/>
            <p:cNvSpPr/>
            <p:nvPr/>
          </p:nvSpPr>
          <p:spPr>
            <a:xfrm>
              <a:off x="475500" y="468286"/>
              <a:ext cx="431100" cy="4311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9" name="Google Shape;199;p16" title="ícono de actividad colaborativa"/>
            <p:cNvPicPr preferRelativeResize="0"/>
            <p:nvPr/>
          </p:nvPicPr>
          <p:blipFill rotWithShape="1">
            <a:blip r:embed="rId3">
              <a:alphaModFix/>
            </a:blip>
            <a:srcRect b="0" l="0" r="0" t="0"/>
            <a:stretch/>
          </p:blipFill>
          <p:spPr>
            <a:xfrm>
              <a:off x="558998" y="551785"/>
              <a:ext cx="264076" cy="264076"/>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7"/>
          <p:cNvSpPr txBox="1"/>
          <p:nvPr/>
        </p:nvSpPr>
        <p:spPr>
          <a:xfrm>
            <a:off x="549525" y="2374663"/>
            <a:ext cx="49872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rgbClr val="000000"/>
                </a:solidFill>
                <a:latin typeface="DM Sans"/>
                <a:ea typeface="DM Sans"/>
                <a:cs typeface="DM Sans"/>
                <a:sym typeface="DM Sans"/>
              </a:rPr>
              <a:t>Descripción de la actividad. </a:t>
            </a:r>
            <a:endParaRPr b="1"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0" i="0" lang="es" sz="1350" u="none" cap="none" strike="noStrike">
                <a:solidFill>
                  <a:srgbClr val="000000"/>
                </a:solidFill>
                <a:latin typeface="DM Sans"/>
                <a:ea typeface="DM Sans"/>
                <a:cs typeface="DM Sans"/>
                <a:sym typeface="DM Sans"/>
              </a:rPr>
              <a:t>Compartan sus proyectos con sus colegas y de forma colaborativa vayan sugiriendo las pseudoclases que potencien la experiencia de los usuarios aplicándolas en las distintas secciones. Por ej: :hover sobre los items del navbar</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chemeClr val="dk1"/>
              </a:buClr>
              <a:buSzPts val="1100"/>
              <a:buFont typeface="Arial"/>
              <a:buNone/>
            </a:pPr>
            <a:r>
              <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p:txBody>
      </p:sp>
      <p:pic>
        <p:nvPicPr>
          <p:cNvPr id="205" name="Google Shape;205;p17"/>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sp>
        <p:nvSpPr>
          <p:cNvPr id="206" name="Google Shape;206;p17"/>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ACTIVIDAD COLABORATIVA</a:t>
            </a:r>
            <a:endParaRPr b="0" i="0" sz="1400" u="none" cap="none" strike="noStrike">
              <a:solidFill>
                <a:srgbClr val="000000"/>
              </a:solidFill>
              <a:latin typeface="DM Sans"/>
              <a:ea typeface="DM Sans"/>
              <a:cs typeface="DM Sans"/>
              <a:sym typeface="DM Sans"/>
            </a:endParaRPr>
          </a:p>
        </p:txBody>
      </p:sp>
      <p:grpSp>
        <p:nvGrpSpPr>
          <p:cNvPr id="207" name="Google Shape;207;p17"/>
          <p:cNvGrpSpPr/>
          <p:nvPr/>
        </p:nvGrpSpPr>
        <p:grpSpPr>
          <a:xfrm>
            <a:off x="475500" y="468286"/>
            <a:ext cx="431100" cy="431100"/>
            <a:chOff x="475500" y="468286"/>
            <a:chExt cx="431100" cy="431100"/>
          </a:xfrm>
        </p:grpSpPr>
        <p:sp>
          <p:nvSpPr>
            <p:cNvPr id="208" name="Google Shape;208;p17"/>
            <p:cNvSpPr/>
            <p:nvPr/>
          </p:nvSpPr>
          <p:spPr>
            <a:xfrm>
              <a:off x="475500" y="468286"/>
              <a:ext cx="431100" cy="4311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9" name="Google Shape;209;p17" title="ícono de actividad colaborativa"/>
            <p:cNvPicPr preferRelativeResize="0"/>
            <p:nvPr/>
          </p:nvPicPr>
          <p:blipFill rotWithShape="1">
            <a:blip r:embed="rId4">
              <a:alphaModFix/>
            </a:blip>
            <a:srcRect b="0" l="0" r="0" t="0"/>
            <a:stretch/>
          </p:blipFill>
          <p:spPr>
            <a:xfrm>
              <a:off x="558998" y="551785"/>
              <a:ext cx="264076" cy="264076"/>
            </a:xfrm>
            <a:prstGeom prst="rect">
              <a:avLst/>
            </a:prstGeom>
            <a:noFill/>
            <a:ln>
              <a:noFill/>
            </a:ln>
          </p:spPr>
        </p:pic>
      </p:grpSp>
      <p:sp>
        <p:nvSpPr>
          <p:cNvPr id="210" name="Google Shape;210;p17"/>
          <p:cNvSpPr txBox="1"/>
          <p:nvPr/>
        </p:nvSpPr>
        <p:spPr>
          <a:xfrm>
            <a:off x="501450" y="990513"/>
            <a:ext cx="7310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Aplicando pseudoclases en tu proyecto</a:t>
            </a:r>
            <a:endParaRPr b="1" i="0" sz="4000" u="none" cap="none" strike="noStrike">
              <a:solidFill>
                <a:schemeClr val="dk1"/>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8"/>
          <p:cNvSpPr txBox="1"/>
          <p:nvPr/>
        </p:nvSpPr>
        <p:spPr>
          <a:xfrm>
            <a:off x="501450" y="990513"/>
            <a:ext cx="73101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chemeClr val="dk1"/>
              </a:buClr>
              <a:buSzPts val="1100"/>
              <a:buFont typeface="Arial"/>
              <a:buNone/>
            </a:pPr>
            <a:r>
              <a:rPr b="1" i="0" lang="es" sz="4000" u="none" cap="none" strike="noStrike">
                <a:solidFill>
                  <a:schemeClr val="dk1"/>
                </a:solidFill>
                <a:latin typeface="DM Sans"/>
                <a:ea typeface="DM Sans"/>
                <a:cs typeface="DM Sans"/>
                <a:sym typeface="DM Sans"/>
              </a:rPr>
              <a:t>Aplicando pseudoclases en tu proyecto</a:t>
            </a:r>
            <a:endParaRPr b="1" i="0" sz="4000" u="none" cap="none" strike="noStrike">
              <a:solidFill>
                <a:schemeClr val="dk1"/>
              </a:solidFill>
              <a:latin typeface="DM Sans"/>
              <a:ea typeface="DM Sans"/>
              <a:cs typeface="DM Sans"/>
              <a:sym typeface="DM Sans"/>
            </a:endParaRPr>
          </a:p>
        </p:txBody>
      </p:sp>
      <p:sp>
        <p:nvSpPr>
          <p:cNvPr id="216" name="Google Shape;216;p18"/>
          <p:cNvSpPr txBox="1"/>
          <p:nvPr/>
        </p:nvSpPr>
        <p:spPr>
          <a:xfrm>
            <a:off x="4527575" y="2212975"/>
            <a:ext cx="3834600" cy="1431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s" sz="1350" u="none" cap="none" strike="noStrike">
                <a:solidFill>
                  <a:srgbClr val="000000"/>
                </a:solidFill>
                <a:latin typeface="DM Sans"/>
                <a:ea typeface="DM Sans"/>
                <a:cs typeface="DM Sans"/>
                <a:sym typeface="DM Sans"/>
              </a:rPr>
              <a:t>Pueden compartir sus ejemplos de cómo han utilizado ya pseudoclases en su propio proyecto y discutir cómo estas mejoran la funcionalidad y la estética del sitio web. </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chemeClr val="dk1"/>
              </a:buClr>
              <a:buSzPts val="1100"/>
              <a:buFont typeface="Arial"/>
              <a:buNone/>
            </a:pPr>
            <a:r>
              <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DM Sans"/>
              <a:ea typeface="DM Sans"/>
              <a:cs typeface="DM Sans"/>
              <a:sym typeface="DM Sans"/>
            </a:endParaRPr>
          </a:p>
        </p:txBody>
      </p:sp>
      <p:sp>
        <p:nvSpPr>
          <p:cNvPr id="217" name="Google Shape;217;p18"/>
          <p:cNvSpPr txBox="1"/>
          <p:nvPr/>
        </p:nvSpPr>
        <p:spPr>
          <a:xfrm>
            <a:off x="473350" y="2212975"/>
            <a:ext cx="38346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rgbClr val="000000"/>
                </a:solidFill>
                <a:latin typeface="DM Sans"/>
                <a:ea typeface="DM Sans"/>
                <a:cs typeface="DM Sans"/>
                <a:sym typeface="DM Sans"/>
              </a:rPr>
              <a:t>Consigna:</a:t>
            </a:r>
            <a:r>
              <a:rPr b="0" i="0" lang="es" sz="1350" u="none" cap="none" strike="noStrike">
                <a:solidFill>
                  <a:srgbClr val="000000"/>
                </a:solidFill>
                <a:latin typeface="DM Sans"/>
                <a:ea typeface="DM Sans"/>
                <a:cs typeface="DM Sans"/>
                <a:sym typeface="DM Sans"/>
              </a:rPr>
              <a:t> Lleguen a un acuerdo y vayan mostrando de forma ordenada sus proyectos. La idea de esta actividad es que entre todos vayan fortaleciendo las ideas de sus colegas.</a:t>
            </a:r>
            <a:endParaRPr b="0"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0" i="0" lang="es" sz="1350" u="none" cap="none" strike="noStrike">
                <a:solidFill>
                  <a:srgbClr val="000000"/>
                </a:solidFill>
                <a:latin typeface="DM Sans"/>
                <a:ea typeface="DM Sans"/>
                <a:cs typeface="DM Sans"/>
                <a:sym typeface="DM Sans"/>
              </a:rPr>
              <a:t>Debatan sobre cómo las pseudoclases pueden mejorar la experiencia del usuario y cómo se pueden aplicar de manera efectiva en diferentes partes del proyecto. </a:t>
            </a:r>
            <a:endParaRPr b="0" i="0" sz="1350" u="none" cap="none" strike="noStrike">
              <a:solidFill>
                <a:srgbClr val="000000"/>
              </a:solidFill>
              <a:latin typeface="DM Sans"/>
              <a:ea typeface="DM Sans"/>
              <a:cs typeface="DM Sans"/>
              <a:sym typeface="DM Sans"/>
            </a:endParaRPr>
          </a:p>
        </p:txBody>
      </p:sp>
      <p:sp>
        <p:nvSpPr>
          <p:cNvPr id="218" name="Google Shape;218;p18"/>
          <p:cNvSpPr txBox="1"/>
          <p:nvPr/>
        </p:nvSpPr>
        <p:spPr>
          <a:xfrm>
            <a:off x="457350" y="4648750"/>
            <a:ext cx="70563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 sz="1100" u="none" cap="none" strike="noStrike">
                <a:solidFill>
                  <a:schemeClr val="dk2"/>
                </a:solidFill>
                <a:latin typeface="DM Sans"/>
                <a:ea typeface="DM Sans"/>
                <a:cs typeface="DM Sans"/>
                <a:sym typeface="DM Sans"/>
              </a:rPr>
              <a:t>NOTA:</a:t>
            </a:r>
            <a:r>
              <a:rPr b="0" i="0" lang="es" sz="1100" u="none" cap="none" strike="noStrike">
                <a:solidFill>
                  <a:schemeClr val="dk2"/>
                </a:solidFill>
                <a:latin typeface="DM Sans"/>
                <a:ea typeface="DM Sans"/>
                <a:cs typeface="DM Sans"/>
                <a:sym typeface="DM Sans"/>
              </a:rPr>
              <a:t> usaremos los breakouts rooms. El tutor/a tendrá el rol de facilitador/a.</a:t>
            </a:r>
            <a:endParaRPr b="0" i="1" sz="1000" u="sng" cap="none" strike="noStrike">
              <a:solidFill>
                <a:schemeClr val="dk2"/>
              </a:solidFill>
              <a:latin typeface="DM Sans"/>
              <a:ea typeface="DM Sans"/>
              <a:cs typeface="DM Sans"/>
              <a:sym typeface="DM Sans"/>
            </a:endParaRPr>
          </a:p>
        </p:txBody>
      </p:sp>
      <p:sp>
        <p:nvSpPr>
          <p:cNvPr id="219" name="Google Shape;219;p18"/>
          <p:cNvSpPr txBox="1"/>
          <p:nvPr/>
        </p:nvSpPr>
        <p:spPr>
          <a:xfrm>
            <a:off x="930550" y="468275"/>
            <a:ext cx="2917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ACTIVIDAD COLABORATIVA</a:t>
            </a:r>
            <a:endParaRPr b="0" i="0" sz="1400" u="none" cap="none" strike="noStrike">
              <a:solidFill>
                <a:srgbClr val="000000"/>
              </a:solidFill>
              <a:latin typeface="DM Sans"/>
              <a:ea typeface="DM Sans"/>
              <a:cs typeface="DM Sans"/>
              <a:sym typeface="DM Sans"/>
            </a:endParaRPr>
          </a:p>
        </p:txBody>
      </p:sp>
      <p:grpSp>
        <p:nvGrpSpPr>
          <p:cNvPr id="220" name="Google Shape;220;p18"/>
          <p:cNvGrpSpPr/>
          <p:nvPr/>
        </p:nvGrpSpPr>
        <p:grpSpPr>
          <a:xfrm>
            <a:off x="475500" y="468286"/>
            <a:ext cx="431100" cy="431100"/>
            <a:chOff x="475500" y="468286"/>
            <a:chExt cx="431100" cy="431100"/>
          </a:xfrm>
        </p:grpSpPr>
        <p:sp>
          <p:nvSpPr>
            <p:cNvPr id="221" name="Google Shape;221;p18"/>
            <p:cNvSpPr/>
            <p:nvPr/>
          </p:nvSpPr>
          <p:spPr>
            <a:xfrm>
              <a:off x="475500" y="468286"/>
              <a:ext cx="431100" cy="4311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2" name="Google Shape;222;p18" title="ícono de actividad colaborativa"/>
            <p:cNvPicPr preferRelativeResize="0"/>
            <p:nvPr/>
          </p:nvPicPr>
          <p:blipFill rotWithShape="1">
            <a:blip r:embed="rId3">
              <a:alphaModFix/>
            </a:blip>
            <a:srcRect b="0" l="0" r="0" t="0"/>
            <a:stretch/>
          </p:blipFill>
          <p:spPr>
            <a:xfrm>
              <a:off x="558998" y="551785"/>
              <a:ext cx="264076" cy="264076"/>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9"/>
          <p:cNvSpPr/>
          <p:nvPr/>
        </p:nvSpPr>
        <p:spPr>
          <a:xfrm>
            <a:off x="4416456" y="1431810"/>
            <a:ext cx="738900" cy="7389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9"/>
          <p:cNvSpPr txBox="1"/>
          <p:nvPr/>
        </p:nvSpPr>
        <p:spPr>
          <a:xfrm>
            <a:off x="1593725" y="2253875"/>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Puesta en común</a:t>
            </a:r>
            <a:endParaRPr b="1" i="0" sz="4000" u="none" cap="none" strike="noStrike">
              <a:solidFill>
                <a:schemeClr val="dk1"/>
              </a:solidFill>
              <a:highlight>
                <a:srgbClr val="EAFF6A"/>
              </a:highlight>
              <a:latin typeface="DM Sans"/>
              <a:ea typeface="DM Sans"/>
              <a:cs typeface="DM Sans"/>
              <a:sym typeface="DM Sans"/>
            </a:endParaRPr>
          </a:p>
        </p:txBody>
      </p:sp>
      <p:pic>
        <p:nvPicPr>
          <p:cNvPr id="229" name="Google Shape;229;p19" title="ícono de actividad colaborativa"/>
          <p:cNvPicPr preferRelativeResize="0"/>
          <p:nvPr/>
        </p:nvPicPr>
        <p:blipFill rotWithShape="1">
          <a:blip r:embed="rId3">
            <a:alphaModFix/>
          </a:blip>
          <a:srcRect b="0" l="0" r="0" t="0"/>
          <a:stretch/>
        </p:blipFill>
        <p:spPr>
          <a:xfrm>
            <a:off x="4559538" y="1574935"/>
            <a:ext cx="452650" cy="452650"/>
          </a:xfrm>
          <a:prstGeom prst="rect">
            <a:avLst/>
          </a:prstGeom>
          <a:noFill/>
          <a:ln>
            <a:noFill/>
          </a:ln>
        </p:spPr>
      </p:pic>
      <p:sp>
        <p:nvSpPr>
          <p:cNvPr id="230" name="Google Shape;230;p19"/>
          <p:cNvSpPr txBox="1"/>
          <p:nvPr/>
        </p:nvSpPr>
        <p:spPr>
          <a:xfrm>
            <a:off x="2312050" y="3219100"/>
            <a:ext cx="45936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 sz="2000" u="none" cap="none" strike="noStrike">
                <a:solidFill>
                  <a:schemeClr val="dk2"/>
                </a:solidFill>
                <a:latin typeface="DM Sans"/>
                <a:ea typeface="DM Sans"/>
                <a:cs typeface="DM Sans"/>
                <a:sym typeface="DM Sans"/>
              </a:rPr>
              <a:t>Duración: </a:t>
            </a:r>
            <a:r>
              <a:rPr b="1" i="0" lang="es" sz="2000" u="none" cap="none" strike="noStrike">
                <a:solidFill>
                  <a:schemeClr val="dk2"/>
                </a:solidFill>
                <a:latin typeface="DM Sans"/>
                <a:ea typeface="DM Sans"/>
                <a:cs typeface="DM Sans"/>
                <a:sym typeface="DM Sans"/>
              </a:rPr>
              <a:t>5/10 minutos</a:t>
            </a:r>
            <a:endParaRPr b="0" i="0" sz="1400" u="none" cap="none" strike="noStrike">
              <a:solidFill>
                <a:schemeClr val="dk2"/>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0"/>
          <p:cNvSpPr txBox="1"/>
          <p:nvPr/>
        </p:nvSpPr>
        <p:spPr>
          <a:xfrm>
            <a:off x="1461300" y="1598325"/>
            <a:ext cx="6221400" cy="14316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5000"/>
              <a:buFont typeface="Arial"/>
              <a:buNone/>
            </a:pPr>
            <a:r>
              <a:rPr b="0" i="0" lang="es" sz="5000" u="none" cap="none" strike="noStrike">
                <a:solidFill>
                  <a:srgbClr val="E8E7E3"/>
                </a:solidFill>
                <a:latin typeface="Arial"/>
                <a:ea typeface="Arial"/>
                <a:cs typeface="Arial"/>
                <a:sym typeface="Arial"/>
              </a:rPr>
              <a:t>☕</a:t>
            </a:r>
            <a:endParaRPr b="0" i="0" sz="5000" u="none" cap="none" strike="noStrike">
              <a:solidFill>
                <a:srgbClr val="E8E7E3"/>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Break</a:t>
            </a:r>
            <a:endParaRPr b="1" i="0" sz="4000" u="none" cap="none" strike="noStrike">
              <a:solidFill>
                <a:schemeClr val="lt1"/>
              </a:solidFill>
              <a:latin typeface="DM Sans"/>
              <a:ea typeface="DM Sans"/>
              <a:cs typeface="DM Sans"/>
              <a:sym typeface="DM Sans"/>
            </a:endParaRPr>
          </a:p>
        </p:txBody>
      </p:sp>
      <p:sp>
        <p:nvSpPr>
          <p:cNvPr id="236" name="Google Shape;236;p20"/>
          <p:cNvSpPr txBox="1"/>
          <p:nvPr/>
        </p:nvSpPr>
        <p:spPr>
          <a:xfrm>
            <a:off x="2809200" y="2971950"/>
            <a:ext cx="35256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 sz="2000" u="none" cap="none" strike="noStrike">
                <a:solidFill>
                  <a:schemeClr val="lt1"/>
                </a:solidFill>
                <a:latin typeface="DM Sans"/>
                <a:ea typeface="DM Sans"/>
                <a:cs typeface="DM Sans"/>
                <a:sym typeface="DM Sans"/>
              </a:rPr>
              <a:t>¡En unos minutos volvemos!</a:t>
            </a:r>
            <a:endParaRPr b="0" i="0" sz="2000" u="none" cap="none" strike="noStrike">
              <a:solidFill>
                <a:schemeClr val="lt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grpSp>
        <p:nvGrpSpPr>
          <p:cNvPr id="241" name="Google Shape;241;p22"/>
          <p:cNvGrpSpPr/>
          <p:nvPr/>
        </p:nvGrpSpPr>
        <p:grpSpPr>
          <a:xfrm>
            <a:off x="4202556" y="994173"/>
            <a:ext cx="738900" cy="738900"/>
            <a:chOff x="974706" y="2467173"/>
            <a:chExt cx="738900" cy="738900"/>
          </a:xfrm>
        </p:grpSpPr>
        <p:sp>
          <p:nvSpPr>
            <p:cNvPr id="242" name="Google Shape;242;p22"/>
            <p:cNvSpPr/>
            <p:nvPr/>
          </p:nvSpPr>
          <p:spPr>
            <a:xfrm>
              <a:off x="974706" y="2467173"/>
              <a:ext cx="738900" cy="7389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3" name="Google Shape;243;p22"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244" name="Google Shape;244;p22"/>
          <p:cNvSpPr txBox="1"/>
          <p:nvPr/>
        </p:nvSpPr>
        <p:spPr>
          <a:xfrm>
            <a:off x="1461300" y="2208625"/>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Utilizando Bootstrap</a:t>
            </a:r>
            <a:endParaRPr b="1" i="0" sz="4000" u="none" cap="none" strike="noStrike">
              <a:solidFill>
                <a:schemeClr val="dk1"/>
              </a:solidFill>
              <a:highlight>
                <a:srgbClr val="EAFF6A"/>
              </a:highlight>
              <a:latin typeface="DM Sans"/>
              <a:ea typeface="DM Sans"/>
              <a:cs typeface="DM Sans"/>
              <a:sym typeface="DM Sans"/>
            </a:endParaRPr>
          </a:p>
        </p:txBody>
      </p:sp>
      <p:sp>
        <p:nvSpPr>
          <p:cNvPr id="245" name="Google Shape;245;p22"/>
          <p:cNvSpPr txBox="1"/>
          <p:nvPr/>
        </p:nvSpPr>
        <p:spPr>
          <a:xfrm>
            <a:off x="987263" y="381858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 sz="2000" u="none" cap="none" strike="noStrike">
                <a:solidFill>
                  <a:schemeClr val="dk2"/>
                </a:solidFill>
                <a:latin typeface="DM Sans"/>
                <a:ea typeface="DM Sans"/>
                <a:cs typeface="DM Sans"/>
                <a:sym typeface="DM Sans"/>
              </a:rPr>
              <a:t>Duración: </a:t>
            </a:r>
            <a:r>
              <a:rPr b="1" i="0" lang="es" sz="2000" u="none" cap="none" strike="noStrike">
                <a:solidFill>
                  <a:schemeClr val="dk2"/>
                </a:solidFill>
                <a:latin typeface="DM Sans"/>
                <a:ea typeface="DM Sans"/>
                <a:cs typeface="DM Sans"/>
                <a:sym typeface="DM Sans"/>
              </a:rPr>
              <a:t>15 minutos</a:t>
            </a:r>
            <a:endParaRPr b="1" i="0" sz="2000" u="none" cap="none" strike="noStrike">
              <a:solidFill>
                <a:schemeClr val="dk2"/>
              </a:solidFill>
              <a:latin typeface="DM Sans"/>
              <a:ea typeface="DM Sans"/>
              <a:cs typeface="DM Sans"/>
              <a:sym typeface="DM Sans"/>
            </a:endParaRPr>
          </a:p>
        </p:txBody>
      </p:sp>
      <p:grpSp>
        <p:nvGrpSpPr>
          <p:cNvPr id="246" name="Google Shape;246;p22"/>
          <p:cNvGrpSpPr/>
          <p:nvPr/>
        </p:nvGrpSpPr>
        <p:grpSpPr>
          <a:xfrm>
            <a:off x="0" y="-7400"/>
            <a:ext cx="9143925" cy="44400"/>
            <a:chOff x="0" y="-7400"/>
            <a:chExt cx="9143925" cy="44400"/>
          </a:xfrm>
        </p:grpSpPr>
        <p:sp>
          <p:nvSpPr>
            <p:cNvPr id="247" name="Google Shape;247;p22"/>
            <p:cNvSpPr/>
            <p:nvPr/>
          </p:nvSpPr>
          <p:spPr>
            <a:xfrm>
              <a:off x="5846625" y="-7400"/>
              <a:ext cx="3297300" cy="444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DM Sans"/>
                <a:ea typeface="DM Sans"/>
                <a:cs typeface="DM Sans"/>
                <a:sym typeface="DM Sans"/>
              </a:endParaRPr>
            </a:p>
          </p:txBody>
        </p:sp>
        <p:sp>
          <p:nvSpPr>
            <p:cNvPr id="248" name="Google Shape;248;p22"/>
            <p:cNvSpPr/>
            <p:nvPr/>
          </p:nvSpPr>
          <p:spPr>
            <a:xfrm>
              <a:off x="0" y="-7400"/>
              <a:ext cx="5846700" cy="444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DM Sans"/>
                <a:ea typeface="DM Sans"/>
                <a:cs typeface="DM Sans"/>
                <a:sym typeface="DM Sans"/>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23"/>
          <p:cNvPicPr preferRelativeResize="0"/>
          <p:nvPr/>
        </p:nvPicPr>
        <p:blipFill rotWithShape="1">
          <a:blip r:embed="rId3">
            <a:alphaModFix/>
          </a:blip>
          <a:srcRect b="0" l="0" r="0" t="0"/>
          <a:stretch/>
        </p:blipFill>
        <p:spPr>
          <a:xfrm>
            <a:off x="5424525" y="0"/>
            <a:ext cx="3719483" cy="5143501"/>
          </a:xfrm>
          <a:prstGeom prst="rect">
            <a:avLst/>
          </a:prstGeom>
          <a:noFill/>
          <a:ln>
            <a:noFill/>
          </a:ln>
        </p:spPr>
      </p:pic>
      <p:grpSp>
        <p:nvGrpSpPr>
          <p:cNvPr id="254" name="Google Shape;254;p23"/>
          <p:cNvGrpSpPr/>
          <p:nvPr/>
        </p:nvGrpSpPr>
        <p:grpSpPr>
          <a:xfrm>
            <a:off x="457347" y="468298"/>
            <a:ext cx="431074" cy="431074"/>
            <a:chOff x="974706" y="2467173"/>
            <a:chExt cx="738900" cy="738900"/>
          </a:xfrm>
        </p:grpSpPr>
        <p:sp>
          <p:nvSpPr>
            <p:cNvPr id="255" name="Google Shape;255;p23"/>
            <p:cNvSpPr/>
            <p:nvPr/>
          </p:nvSpPr>
          <p:spPr>
            <a:xfrm>
              <a:off x="974706" y="2467173"/>
              <a:ext cx="738900" cy="7389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6" name="Google Shape;256;p23" title="ícono de actividad en clase"/>
            <p:cNvPicPr preferRelativeResize="0"/>
            <p:nvPr/>
          </p:nvPicPr>
          <p:blipFill rotWithShape="1">
            <a:blip r:embed="rId4">
              <a:alphaModFix/>
            </a:blip>
            <a:srcRect b="0" l="0" r="0" t="0"/>
            <a:stretch/>
          </p:blipFill>
          <p:spPr>
            <a:xfrm>
              <a:off x="1109750" y="2610275"/>
              <a:ext cx="452650" cy="452650"/>
            </a:xfrm>
            <a:prstGeom prst="rect">
              <a:avLst/>
            </a:prstGeom>
            <a:noFill/>
            <a:ln>
              <a:noFill/>
            </a:ln>
          </p:spPr>
        </p:pic>
      </p:grpSp>
      <p:sp>
        <p:nvSpPr>
          <p:cNvPr id="257" name="Google Shape;257;p23"/>
          <p:cNvSpPr txBox="1"/>
          <p:nvPr/>
        </p:nvSpPr>
        <p:spPr>
          <a:xfrm>
            <a:off x="501450" y="1081750"/>
            <a:ext cx="49872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chemeClr val="dk1"/>
              </a:buClr>
              <a:buSzPts val="1100"/>
              <a:buFont typeface="Arial"/>
              <a:buNone/>
            </a:pPr>
            <a:r>
              <a:rPr b="1" i="0" lang="es" sz="4000" u="none" cap="none" strike="noStrike">
                <a:solidFill>
                  <a:schemeClr val="dk1"/>
                </a:solidFill>
                <a:latin typeface="DM Sans"/>
                <a:ea typeface="DM Sans"/>
                <a:cs typeface="DM Sans"/>
                <a:sym typeface="DM Sans"/>
              </a:rPr>
              <a:t>Utilizando Bootstrap</a:t>
            </a:r>
            <a:endParaRPr b="1" i="0" sz="4000" u="none" cap="none" strike="noStrike">
              <a:solidFill>
                <a:schemeClr val="dk1"/>
              </a:solidFill>
              <a:latin typeface="DM Sans"/>
              <a:ea typeface="DM Sans"/>
              <a:cs typeface="DM Sans"/>
              <a:sym typeface="DM Sans"/>
            </a:endParaRPr>
          </a:p>
        </p:txBody>
      </p:sp>
      <p:pic>
        <p:nvPicPr>
          <p:cNvPr id="258" name="Google Shape;258;p23"/>
          <p:cNvPicPr preferRelativeResize="0"/>
          <p:nvPr/>
        </p:nvPicPr>
        <p:blipFill rotWithShape="1">
          <a:blip r:embed="rId5">
            <a:alphaModFix/>
          </a:blip>
          <a:srcRect b="0" l="0" r="0" t="0"/>
          <a:stretch/>
        </p:blipFill>
        <p:spPr>
          <a:xfrm>
            <a:off x="7811413" y="4692275"/>
            <a:ext cx="1150750" cy="267575"/>
          </a:xfrm>
          <a:prstGeom prst="rect">
            <a:avLst/>
          </a:prstGeom>
          <a:noFill/>
          <a:ln>
            <a:noFill/>
          </a:ln>
        </p:spPr>
      </p:pic>
      <p:sp>
        <p:nvSpPr>
          <p:cNvPr id="259" name="Google Shape;259;p23"/>
          <p:cNvSpPr txBox="1"/>
          <p:nvPr/>
        </p:nvSpPr>
        <p:spPr>
          <a:xfrm>
            <a:off x="501450" y="2505200"/>
            <a:ext cx="4127700" cy="122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i="0" lang="es" sz="1350" u="none" cap="none" strike="noStrike">
                <a:solidFill>
                  <a:srgbClr val="000000"/>
                </a:solidFill>
                <a:latin typeface="DM Sans"/>
                <a:ea typeface="DM Sans"/>
                <a:cs typeface="DM Sans"/>
                <a:sym typeface="DM Sans"/>
              </a:rPr>
              <a:t>Descripción de la actividad. </a:t>
            </a:r>
            <a:endParaRPr b="1" i="0" sz="1350" u="none" cap="none" strike="noStrike">
              <a:solidFill>
                <a:srgbClr val="000000"/>
              </a:solidFill>
              <a:latin typeface="DM Sans"/>
              <a:ea typeface="DM Sans"/>
              <a:cs typeface="DM Sans"/>
              <a:sym typeface="DM Sans"/>
            </a:endParaRPr>
          </a:p>
          <a:p>
            <a:pPr indent="0" lvl="0" marL="0" marR="0" rtl="0" algn="l">
              <a:lnSpc>
                <a:spcPct val="100000"/>
              </a:lnSpc>
              <a:spcBef>
                <a:spcPts val="0"/>
              </a:spcBef>
              <a:spcAft>
                <a:spcPts val="0"/>
              </a:spcAft>
              <a:buClr>
                <a:srgbClr val="000000"/>
              </a:buClr>
              <a:buSzPts val="1350"/>
              <a:buFont typeface="Arial"/>
              <a:buNone/>
            </a:pPr>
            <a:r>
              <a:rPr b="0" i="0" lang="es" sz="1350" u="none" cap="none" strike="noStrike">
                <a:solidFill>
                  <a:srgbClr val="000000"/>
                </a:solidFill>
                <a:latin typeface="DM Sans"/>
                <a:ea typeface="DM Sans"/>
                <a:cs typeface="DM Sans"/>
                <a:sym typeface="DM Sans"/>
              </a:rPr>
              <a:t>Utiliza grid system de bootstrap y los elementos que hagan que tu proyecto se vea más completo y reaccione de manera responsive a los distintos tipos de pantallas</a:t>
            </a:r>
            <a:endParaRPr b="0" i="0" sz="1350" u="none" cap="none" strike="noStrike">
              <a:solidFill>
                <a:srgbClr val="000000"/>
              </a:solidFill>
              <a:latin typeface="DM Sans"/>
              <a:ea typeface="DM Sans"/>
              <a:cs typeface="DM Sans"/>
              <a:sym typeface="DM Sans"/>
            </a:endParaRPr>
          </a:p>
        </p:txBody>
      </p:sp>
      <p:sp>
        <p:nvSpPr>
          <p:cNvPr id="260" name="Google Shape;260;p23"/>
          <p:cNvSpPr txBox="1"/>
          <p:nvPr/>
        </p:nvSpPr>
        <p:spPr>
          <a:xfrm>
            <a:off x="930550" y="468275"/>
            <a:ext cx="2461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ACTIVIDAD</a:t>
            </a:r>
            <a:endParaRPr b="0" i="0" sz="1400" u="none" cap="none" strike="noStrike">
              <a:solidFill>
                <a:srgbClr val="000000"/>
              </a:solidFill>
              <a:latin typeface="DM Sans"/>
              <a:ea typeface="DM Sans"/>
              <a:cs typeface="DM Sans"/>
              <a:sym typeface="DM Sans"/>
            </a:endParaRPr>
          </a:p>
        </p:txBody>
      </p:sp>
      <p:pic>
        <p:nvPicPr>
          <p:cNvPr id="261" name="Google Shape;261;p23"/>
          <p:cNvPicPr preferRelativeResize="0"/>
          <p:nvPr/>
        </p:nvPicPr>
        <p:blipFill rotWithShape="1">
          <a:blip r:embed="rId5">
            <a:alphaModFix/>
          </a:blip>
          <a:srcRect b="0" l="0" r="0" t="0"/>
          <a:stretch/>
        </p:blipFill>
        <p:spPr>
          <a:xfrm>
            <a:off x="7811413" y="4692275"/>
            <a:ext cx="1150750" cy="267575"/>
          </a:xfrm>
          <a:prstGeom prst="rect">
            <a:avLst/>
          </a:prstGeom>
          <a:noFill/>
          <a:ln>
            <a:noFill/>
          </a:ln>
        </p:spPr>
      </p:pic>
      <p:sp>
        <p:nvSpPr>
          <p:cNvPr id="262" name="Google Shape;262;p23"/>
          <p:cNvSpPr txBox="1"/>
          <p:nvPr/>
        </p:nvSpPr>
        <p:spPr>
          <a:xfrm>
            <a:off x="501450" y="4649063"/>
            <a:ext cx="66318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0" i="0" lang="es" sz="1100" u="none" cap="none" strike="noStrike">
                <a:solidFill>
                  <a:srgbClr val="595959"/>
                </a:solidFill>
                <a:latin typeface="DM Sans"/>
                <a:ea typeface="DM Sans"/>
                <a:cs typeface="DM Sans"/>
                <a:sym typeface="DM Sans"/>
              </a:rPr>
              <a:t>Fuente de la imagen: </a:t>
            </a:r>
            <a:r>
              <a:rPr b="0" i="0" lang="es" sz="1100" u="sng" cap="none" strike="noStrike">
                <a:solidFill>
                  <a:srgbClr val="83AEFB"/>
                </a:solidFill>
                <a:latin typeface="DM Sans"/>
                <a:ea typeface="DM Sans"/>
                <a:cs typeface="DM Sans"/>
                <a:sym typeface="DM Sans"/>
                <a:hlinkClick r:id="rId6">
                  <a:extLst>
                    <a:ext uri="{A12FA001-AC4F-418D-AE19-62706E023703}">
                      <ahyp:hlinkClr val="tx"/>
                    </a:ext>
                  </a:extLst>
                </a:hlinkClick>
              </a:rPr>
              <a:t> Amza Andrei</a:t>
            </a:r>
            <a:endParaRPr b="0" i="0" sz="1100" u="none" cap="none" strike="noStrike">
              <a:solidFill>
                <a:srgbClr val="595959"/>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2"/>
          <p:cNvSpPr/>
          <p:nvPr/>
        </p:nvSpPr>
        <p:spPr>
          <a:xfrm>
            <a:off x="3080700" y="2547525"/>
            <a:ext cx="2982600" cy="79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
          <p:cNvSpPr txBox="1"/>
          <p:nvPr/>
        </p:nvSpPr>
        <p:spPr>
          <a:xfrm>
            <a:off x="1461300" y="1802163"/>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lt1"/>
                </a:solidFill>
                <a:latin typeface="DM Sans"/>
                <a:ea typeface="DM Sans"/>
                <a:cs typeface="DM Sans"/>
                <a:sym typeface="DM Sans"/>
              </a:rPr>
              <a:t>Esta clase va a ser</a:t>
            </a:r>
            <a:endParaRPr b="1" i="0" sz="4000" u="none" cap="none" strike="noStrike">
              <a:solidFill>
                <a:srgbClr val="DEFC52"/>
              </a:solidFill>
              <a:latin typeface="DM Sans"/>
              <a:ea typeface="DM Sans"/>
              <a:cs typeface="DM Sans"/>
              <a:sym typeface="DM Sans"/>
            </a:endParaRPr>
          </a:p>
        </p:txBody>
      </p:sp>
      <p:sp>
        <p:nvSpPr>
          <p:cNvPr id="79" name="Google Shape;79;p2"/>
          <p:cNvSpPr txBox="1"/>
          <p:nvPr/>
        </p:nvSpPr>
        <p:spPr>
          <a:xfrm>
            <a:off x="3655975" y="2541075"/>
            <a:ext cx="24678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grabada</a:t>
            </a:r>
            <a:endParaRPr b="1" i="0" sz="4000" u="none" cap="none" strike="noStrike">
              <a:solidFill>
                <a:srgbClr val="EAFF6A"/>
              </a:solidFill>
              <a:latin typeface="DM Sans"/>
              <a:ea typeface="DM Sans"/>
              <a:cs typeface="DM Sans"/>
              <a:sym typeface="DM Sans"/>
            </a:endParaRPr>
          </a:p>
        </p:txBody>
      </p:sp>
      <p:sp>
        <p:nvSpPr>
          <p:cNvPr id="80" name="Google Shape;80;p2"/>
          <p:cNvSpPr/>
          <p:nvPr/>
        </p:nvSpPr>
        <p:spPr>
          <a:xfrm>
            <a:off x="3293875" y="2844525"/>
            <a:ext cx="199800" cy="1998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24"/>
          <p:cNvPicPr preferRelativeResize="0"/>
          <p:nvPr/>
        </p:nvPicPr>
        <p:blipFill rotWithShape="1">
          <a:blip r:embed="rId3">
            <a:alphaModFix/>
          </a:blip>
          <a:srcRect b="0" l="0" r="0" t="0"/>
          <a:stretch/>
        </p:blipFill>
        <p:spPr>
          <a:xfrm>
            <a:off x="7811413" y="4692275"/>
            <a:ext cx="1150750" cy="267575"/>
          </a:xfrm>
          <a:prstGeom prst="rect">
            <a:avLst/>
          </a:prstGeom>
          <a:noFill/>
          <a:ln>
            <a:noFill/>
          </a:ln>
        </p:spPr>
      </p:pic>
      <p:grpSp>
        <p:nvGrpSpPr>
          <p:cNvPr id="268" name="Google Shape;268;p24"/>
          <p:cNvGrpSpPr/>
          <p:nvPr/>
        </p:nvGrpSpPr>
        <p:grpSpPr>
          <a:xfrm>
            <a:off x="4243306" y="1320073"/>
            <a:ext cx="738900" cy="738900"/>
            <a:chOff x="974706" y="2467173"/>
            <a:chExt cx="738900" cy="738900"/>
          </a:xfrm>
        </p:grpSpPr>
        <p:sp>
          <p:nvSpPr>
            <p:cNvPr id="269" name="Google Shape;269;p24"/>
            <p:cNvSpPr/>
            <p:nvPr/>
          </p:nvSpPr>
          <p:spPr>
            <a:xfrm>
              <a:off x="974706" y="2467173"/>
              <a:ext cx="738900" cy="7389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0" name="Google Shape;270;p24" title="ícono de actividad en clase"/>
            <p:cNvPicPr preferRelativeResize="0"/>
            <p:nvPr/>
          </p:nvPicPr>
          <p:blipFill rotWithShape="1">
            <a:blip r:embed="rId4">
              <a:alphaModFix/>
            </a:blip>
            <a:srcRect b="0" l="0" r="0" t="0"/>
            <a:stretch/>
          </p:blipFill>
          <p:spPr>
            <a:xfrm>
              <a:off x="1109750" y="2610275"/>
              <a:ext cx="452650" cy="452650"/>
            </a:xfrm>
            <a:prstGeom prst="rect">
              <a:avLst/>
            </a:prstGeom>
            <a:noFill/>
            <a:ln>
              <a:noFill/>
            </a:ln>
          </p:spPr>
        </p:pic>
      </p:grpSp>
      <p:sp>
        <p:nvSpPr>
          <p:cNvPr id="271" name="Google Shape;271;p24"/>
          <p:cNvSpPr txBox="1"/>
          <p:nvPr/>
        </p:nvSpPr>
        <p:spPr>
          <a:xfrm>
            <a:off x="1502050" y="2406788"/>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Puesta en común</a:t>
            </a:r>
            <a:endParaRPr b="1" i="0" sz="4000" u="none" cap="none" strike="noStrike">
              <a:solidFill>
                <a:schemeClr val="dk1"/>
              </a:solidFill>
              <a:highlight>
                <a:srgbClr val="EAFF6A"/>
              </a:highlight>
              <a:latin typeface="DM Sans"/>
              <a:ea typeface="DM Sans"/>
              <a:cs typeface="DM Sans"/>
              <a:sym typeface="DM Sans"/>
            </a:endParaRPr>
          </a:p>
        </p:txBody>
      </p:sp>
      <p:sp>
        <p:nvSpPr>
          <p:cNvPr id="272" name="Google Shape;272;p24"/>
          <p:cNvSpPr txBox="1"/>
          <p:nvPr/>
        </p:nvSpPr>
        <p:spPr>
          <a:xfrm>
            <a:off x="2179625" y="3493500"/>
            <a:ext cx="50619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 sz="2000" u="none" cap="none" strike="noStrike">
                <a:solidFill>
                  <a:schemeClr val="dk2"/>
                </a:solidFill>
                <a:latin typeface="DM Sans"/>
                <a:ea typeface="DM Sans"/>
                <a:cs typeface="DM Sans"/>
                <a:sym typeface="DM Sans"/>
              </a:rPr>
              <a:t>Duración: </a:t>
            </a:r>
            <a:r>
              <a:rPr b="1" i="0" lang="es" sz="2000" u="none" cap="none" strike="noStrike">
                <a:solidFill>
                  <a:schemeClr val="dk2"/>
                </a:solidFill>
                <a:latin typeface="DM Sans"/>
                <a:ea typeface="DM Sans"/>
                <a:cs typeface="DM Sans"/>
                <a:sym typeface="DM Sans"/>
              </a:rPr>
              <a:t>10 minutos</a:t>
            </a:r>
            <a:endParaRPr b="1" i="0" sz="2000" u="none" cap="none" strike="noStrike">
              <a:solidFill>
                <a:schemeClr val="dk2"/>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8"/>
          <p:cNvSpPr txBox="1"/>
          <p:nvPr/>
        </p:nvSpPr>
        <p:spPr>
          <a:xfrm>
            <a:off x="508200" y="468275"/>
            <a:ext cx="81276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¡Para no olvidarse!</a:t>
            </a:r>
            <a:endParaRPr b="1" i="0" sz="4000" u="none" cap="none" strike="noStrike">
              <a:solidFill>
                <a:srgbClr val="EAFF6A"/>
              </a:solidFill>
              <a:latin typeface="DM Sans"/>
              <a:ea typeface="DM Sans"/>
              <a:cs typeface="DM Sans"/>
              <a:sym typeface="DM Sans"/>
            </a:endParaRPr>
          </a:p>
        </p:txBody>
      </p:sp>
      <p:sp>
        <p:nvSpPr>
          <p:cNvPr id="278" name="Google Shape;278;p28"/>
          <p:cNvSpPr txBox="1"/>
          <p:nvPr/>
        </p:nvSpPr>
        <p:spPr>
          <a:xfrm>
            <a:off x="508200" y="1289975"/>
            <a:ext cx="81276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1100"/>
              <a:buFont typeface="Arial"/>
              <a:buNone/>
            </a:pPr>
            <a:r>
              <a:rPr b="1" i="0" lang="es" sz="2000" u="none" cap="none" strike="noStrike">
                <a:solidFill>
                  <a:schemeClr val="lt1"/>
                </a:solidFill>
                <a:latin typeface="DM Sans"/>
                <a:ea typeface="DM Sans"/>
                <a:cs typeface="DM Sans"/>
                <a:sym typeface="DM Sans"/>
              </a:rPr>
              <a:t>La próxima semana tendremos se encuentra pautada la </a:t>
            </a:r>
            <a:endParaRPr b="1" i="0" sz="2000" u="none" cap="none" strike="noStrike">
              <a:solidFill>
                <a:schemeClr val="lt1"/>
              </a:solidFill>
              <a:latin typeface="DM Sans"/>
              <a:ea typeface="DM Sans"/>
              <a:cs typeface="DM Sans"/>
              <a:sym typeface="DM Sans"/>
            </a:endParaRPr>
          </a:p>
          <a:p>
            <a:pPr indent="0" lvl="0" marL="0" marR="0" rtl="0" algn="ctr">
              <a:lnSpc>
                <a:spcPct val="100000"/>
              </a:lnSpc>
              <a:spcBef>
                <a:spcPts val="0"/>
              </a:spcBef>
              <a:spcAft>
                <a:spcPts val="0"/>
              </a:spcAft>
              <a:buClr>
                <a:schemeClr val="dk1"/>
              </a:buClr>
              <a:buSzPts val="1100"/>
              <a:buFont typeface="Arial"/>
              <a:buNone/>
            </a:pPr>
            <a:r>
              <a:rPr b="1" i="0" lang="es" sz="2000" u="none" cap="none" strike="noStrike">
                <a:solidFill>
                  <a:srgbClr val="DEFC52"/>
                </a:solidFill>
                <a:latin typeface="DM Sans"/>
                <a:ea typeface="DM Sans"/>
                <a:cs typeface="DM Sans"/>
                <a:sym typeface="DM Sans"/>
              </a:rPr>
              <a:t>Entrega 2</a:t>
            </a:r>
            <a:r>
              <a:rPr b="1" i="0" lang="es" sz="2000" u="none" cap="none" strike="noStrike">
                <a:solidFill>
                  <a:schemeClr val="lt1"/>
                </a:solidFill>
                <a:latin typeface="DM Sans"/>
                <a:ea typeface="DM Sans"/>
                <a:cs typeface="DM Sans"/>
                <a:sym typeface="DM Sans"/>
              </a:rPr>
              <a:t>. </a:t>
            </a:r>
            <a:endParaRPr b="1" i="0" sz="2000" u="none" cap="none" strike="noStrike">
              <a:solidFill>
                <a:srgbClr val="DEFC52"/>
              </a:solidFill>
              <a:latin typeface="Helvetica Neue"/>
              <a:ea typeface="Helvetica Neue"/>
              <a:cs typeface="Helvetica Neue"/>
              <a:sym typeface="Helvetica Neue"/>
            </a:endParaRPr>
          </a:p>
        </p:txBody>
      </p:sp>
      <p:pic>
        <p:nvPicPr>
          <p:cNvPr id="279" name="Google Shape;279;p28" title="gif de persona escribiendo código"/>
          <p:cNvPicPr preferRelativeResize="0"/>
          <p:nvPr/>
        </p:nvPicPr>
        <p:blipFill rotWithShape="1">
          <a:blip r:embed="rId3">
            <a:alphaModFix/>
          </a:blip>
          <a:srcRect b="0" l="0" r="0" t="0"/>
          <a:stretch/>
        </p:blipFill>
        <p:spPr>
          <a:xfrm>
            <a:off x="3456509" y="2979112"/>
            <a:ext cx="2230974" cy="1246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9"/>
          <p:cNvSpPr txBox="1"/>
          <p:nvPr/>
        </p:nvSpPr>
        <p:spPr>
          <a:xfrm>
            <a:off x="1461300" y="1478925"/>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¿Preguntas?</a:t>
            </a:r>
            <a:endParaRPr b="1" i="0" sz="4000" u="none" cap="none" strike="noStrike">
              <a:solidFill>
                <a:srgbClr val="EAFF6A"/>
              </a:solidFill>
              <a:latin typeface="DM Sans"/>
              <a:ea typeface="DM Sans"/>
              <a:cs typeface="DM Sans"/>
              <a:sym typeface="DM Sans"/>
            </a:endParaRPr>
          </a:p>
        </p:txBody>
      </p:sp>
      <p:sp>
        <p:nvSpPr>
          <p:cNvPr id="285" name="Google Shape;285;p29"/>
          <p:cNvSpPr txBox="1"/>
          <p:nvPr/>
        </p:nvSpPr>
        <p:spPr>
          <a:xfrm>
            <a:off x="2998200" y="2248575"/>
            <a:ext cx="3147600" cy="1416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 sz="2000" u="none" cap="none" strike="noStrike">
                <a:solidFill>
                  <a:srgbClr val="FFFFFF"/>
                </a:solidFill>
                <a:latin typeface="DM Sans"/>
                <a:ea typeface="DM Sans"/>
                <a:cs typeface="DM Sans"/>
                <a:sym typeface="DM Sans"/>
              </a:rPr>
              <a:t>Te invitamos a abrir el micrófono y compartir tus dudas o ponerlas en el chat.</a:t>
            </a:r>
            <a:endParaRPr b="0" i="0" sz="2000" u="sng" cap="none" strike="noStrike">
              <a:solidFill>
                <a:srgbClr val="83AEFB"/>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1"/>
          <p:cNvSpPr txBox="1"/>
          <p:nvPr/>
        </p:nvSpPr>
        <p:spPr>
          <a:xfrm>
            <a:off x="2109143" y="2502363"/>
            <a:ext cx="4925700" cy="7284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EAFF6A"/>
              </a:buClr>
              <a:buSzPts val="1350"/>
              <a:buFont typeface="DM Sans"/>
              <a:buChar char="✓"/>
            </a:pPr>
            <a:r>
              <a:rPr b="0" i="0" lang="es" sz="1350" u="none" cap="none" strike="noStrike">
                <a:solidFill>
                  <a:schemeClr val="lt1"/>
                </a:solidFill>
                <a:latin typeface="DM Sans"/>
                <a:ea typeface="DM Sans"/>
                <a:cs typeface="DM Sans"/>
                <a:sym typeface="DM Sans"/>
              </a:rPr>
              <a:t>Pseudoclases</a:t>
            </a:r>
            <a:endParaRPr b="0" i="0" sz="1350" u="none" cap="none" strike="noStrike">
              <a:solidFill>
                <a:schemeClr val="lt1"/>
              </a:solidFill>
              <a:latin typeface="DM Sans"/>
              <a:ea typeface="DM Sans"/>
              <a:cs typeface="DM Sans"/>
              <a:sym typeface="DM Sans"/>
            </a:endParaRPr>
          </a:p>
          <a:p>
            <a:pPr indent="-314325" lvl="0" marL="457200" marR="0" rtl="0" algn="l">
              <a:lnSpc>
                <a:spcPct val="100000"/>
              </a:lnSpc>
              <a:spcBef>
                <a:spcPts val="1000"/>
              </a:spcBef>
              <a:spcAft>
                <a:spcPts val="0"/>
              </a:spcAft>
              <a:buClr>
                <a:srgbClr val="EAFF6A"/>
              </a:buClr>
              <a:buSzPts val="1350"/>
              <a:buFont typeface="DM Sans"/>
              <a:buChar char="✓"/>
            </a:pPr>
            <a:r>
              <a:rPr b="0" i="0" lang="es" sz="1350" u="none" cap="none" strike="noStrike">
                <a:solidFill>
                  <a:schemeClr val="lt1"/>
                </a:solidFill>
                <a:latin typeface="DM Sans"/>
                <a:ea typeface="DM Sans"/>
                <a:cs typeface="DM Sans"/>
                <a:sym typeface="DM Sans"/>
              </a:rPr>
              <a:t>Bootstrap</a:t>
            </a:r>
            <a:endParaRPr b="0" i="0" sz="1350" u="none" cap="none" strike="noStrike">
              <a:solidFill>
                <a:schemeClr val="lt1"/>
              </a:solidFill>
              <a:latin typeface="DM Sans"/>
              <a:ea typeface="DM Sans"/>
              <a:cs typeface="DM Sans"/>
              <a:sym typeface="DM Sans"/>
            </a:endParaRPr>
          </a:p>
        </p:txBody>
      </p:sp>
      <p:sp>
        <p:nvSpPr>
          <p:cNvPr id="291" name="Google Shape;291;p31"/>
          <p:cNvSpPr txBox="1"/>
          <p:nvPr/>
        </p:nvSpPr>
        <p:spPr>
          <a:xfrm>
            <a:off x="1339500" y="693075"/>
            <a:ext cx="6465000" cy="108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Resumen</a:t>
            </a:r>
            <a:r>
              <a:rPr b="1" i="0" lang="es" sz="4000" u="none" cap="none" strike="noStrike">
                <a:solidFill>
                  <a:srgbClr val="DEFC52"/>
                </a:solidFill>
                <a:latin typeface="DM Sans"/>
                <a:ea typeface="DM Sans"/>
                <a:cs typeface="DM Sans"/>
                <a:sym typeface="DM Sans"/>
              </a:rPr>
              <a:t> </a:t>
            </a:r>
            <a:endParaRPr b="1" i="0" sz="4000" u="none" cap="none" strike="noStrike">
              <a:solidFill>
                <a:srgbClr val="DEFC52"/>
              </a:solidFill>
              <a:latin typeface="DM Sans"/>
              <a:ea typeface="DM Sans"/>
              <a:cs typeface="DM Sans"/>
              <a:sym typeface="DM Sans"/>
            </a:endParaRPr>
          </a:p>
          <a:p>
            <a:pPr indent="0" lvl="0" marL="0" marR="0" rtl="0" algn="ctr">
              <a:lnSpc>
                <a:spcPct val="100000"/>
              </a:lnSpc>
              <a:spcBef>
                <a:spcPts val="0"/>
              </a:spcBef>
              <a:spcAft>
                <a:spcPts val="0"/>
              </a:spcAft>
              <a:buClr>
                <a:srgbClr val="000000"/>
              </a:buClr>
              <a:buSzPts val="4000"/>
              <a:buFont typeface="Arial"/>
              <a:buNone/>
            </a:pPr>
            <a:r>
              <a:rPr b="1" i="0" lang="es" sz="4000" u="none" cap="none" strike="noStrike">
                <a:solidFill>
                  <a:schemeClr val="lt1"/>
                </a:solidFill>
                <a:latin typeface="DM Sans"/>
                <a:ea typeface="DM Sans"/>
                <a:cs typeface="DM Sans"/>
                <a:sym typeface="DM Sans"/>
              </a:rPr>
              <a:t>de la clase hoy</a:t>
            </a:r>
            <a:endParaRPr b="0" i="0" sz="4000" u="none" cap="none" strike="noStrike">
              <a:solidFill>
                <a:schemeClr val="lt1"/>
              </a:solidFill>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3"/>
          <p:cNvSpPr txBox="1"/>
          <p:nvPr/>
        </p:nvSpPr>
        <p:spPr>
          <a:xfrm>
            <a:off x="1461300" y="1925250"/>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Opina y valora</a:t>
            </a:r>
            <a:r>
              <a:rPr b="1" i="0" lang="es" sz="4000" u="none" cap="none" strike="noStrike">
                <a:solidFill>
                  <a:srgbClr val="DEFC52"/>
                </a:solidFill>
                <a:latin typeface="DM Sans"/>
                <a:ea typeface="DM Sans"/>
                <a:cs typeface="DM Sans"/>
                <a:sym typeface="DM Sans"/>
              </a:rPr>
              <a:t> </a:t>
            </a:r>
            <a:endParaRPr b="1" i="0" sz="4000" u="none" cap="none" strike="noStrike">
              <a:solidFill>
                <a:srgbClr val="DEFC52"/>
              </a:solidFill>
              <a:latin typeface="DM Sans"/>
              <a:ea typeface="DM Sans"/>
              <a:cs typeface="DM Sans"/>
              <a:sym typeface="DM Sans"/>
            </a:endParaRPr>
          </a:p>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lt1"/>
                </a:solidFill>
                <a:latin typeface="DM Sans"/>
                <a:ea typeface="DM Sans"/>
                <a:cs typeface="DM Sans"/>
                <a:sym typeface="DM Sans"/>
              </a:rPr>
              <a:t>esta clase</a:t>
            </a:r>
            <a:endParaRPr b="1" i="0" sz="4000" u="none" cap="none" strike="noStrike">
              <a:solidFill>
                <a:schemeClr val="lt1"/>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4"/>
          <p:cNvSpPr txBox="1"/>
          <p:nvPr/>
        </p:nvSpPr>
        <p:spPr>
          <a:xfrm>
            <a:off x="2382900" y="2171550"/>
            <a:ext cx="43782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000"/>
              <a:buFont typeface="Arial"/>
              <a:buNone/>
            </a:pPr>
            <a:r>
              <a:rPr b="1" i="0" lang="es" sz="4000" u="none" cap="none" strike="noStrike">
                <a:solidFill>
                  <a:srgbClr val="FFFFFF"/>
                </a:solidFill>
                <a:latin typeface="DM Sans"/>
                <a:ea typeface="DM Sans"/>
                <a:cs typeface="DM Sans"/>
                <a:sym typeface="DM Sans"/>
              </a:rPr>
              <a:t>Muchas gracias</a:t>
            </a:r>
            <a:r>
              <a:rPr b="1" i="0" lang="es" sz="4000" u="none" cap="none" strike="noStrike">
                <a:solidFill>
                  <a:srgbClr val="EAFF6A"/>
                </a:solidFill>
                <a:latin typeface="DM Sans"/>
                <a:ea typeface="DM Sans"/>
                <a:cs typeface="DM Sans"/>
                <a:sym typeface="DM Sans"/>
              </a:rPr>
              <a:t>.</a:t>
            </a:r>
            <a:endParaRPr b="0" i="0" sz="4000" u="none" cap="none" strike="noStrike">
              <a:solidFill>
                <a:srgbClr val="EAFF6A"/>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3"/>
          <p:cNvSpPr txBox="1"/>
          <p:nvPr/>
        </p:nvSpPr>
        <p:spPr>
          <a:xfrm>
            <a:off x="2440129" y="1789025"/>
            <a:ext cx="44310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Clase práctica en vivo</a:t>
            </a:r>
            <a:endParaRPr b="1" i="0" sz="4000" u="none" cap="none" strike="noStrike">
              <a:solidFill>
                <a:srgbClr val="EAFF6A"/>
              </a:solidFill>
              <a:latin typeface="DM Sans"/>
              <a:ea typeface="DM Sans"/>
              <a:cs typeface="DM Sans"/>
              <a:sym typeface="DM Sans"/>
            </a:endParaRPr>
          </a:p>
        </p:txBody>
      </p:sp>
      <p:sp>
        <p:nvSpPr>
          <p:cNvPr id="86" name="Google Shape;86;p3"/>
          <p:cNvSpPr txBox="1"/>
          <p:nvPr/>
        </p:nvSpPr>
        <p:spPr>
          <a:xfrm>
            <a:off x="3124950" y="3082025"/>
            <a:ext cx="2894100" cy="392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50"/>
              <a:buFont typeface="Arial"/>
              <a:buNone/>
            </a:pPr>
            <a:r>
              <a:rPr b="0" i="0" lang="es" sz="1350" u="none" cap="none" strike="noStrike">
                <a:solidFill>
                  <a:schemeClr val="lt1"/>
                </a:solidFill>
                <a:latin typeface="DM Sans"/>
                <a:ea typeface="DM Sans"/>
                <a:cs typeface="DM Sans"/>
                <a:sym typeface="DM Sans"/>
              </a:rPr>
              <a:t>¿Comenzamos?</a:t>
            </a:r>
            <a:endParaRPr b="0" i="0" sz="1350" u="none" cap="none" strike="noStrike">
              <a:solidFill>
                <a:schemeClr val="lt1"/>
              </a:solidFill>
              <a:latin typeface="DM Sans"/>
              <a:ea typeface="DM Sans"/>
              <a:cs typeface="DM Sans"/>
              <a:sym typeface="DM Sans"/>
            </a:endParaRPr>
          </a:p>
        </p:txBody>
      </p:sp>
      <p:sp>
        <p:nvSpPr>
          <p:cNvPr id="87" name="Google Shape;87;p3"/>
          <p:cNvSpPr txBox="1"/>
          <p:nvPr/>
        </p:nvSpPr>
        <p:spPr>
          <a:xfrm>
            <a:off x="467600" y="471175"/>
            <a:ext cx="5296800" cy="39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es" sz="1350" u="none" cap="none" strike="noStrike">
                <a:solidFill>
                  <a:srgbClr val="FFFFFF"/>
                </a:solidFill>
                <a:latin typeface="DM Sans"/>
                <a:ea typeface="DM Sans"/>
                <a:cs typeface="DM Sans"/>
                <a:sym typeface="DM Sans"/>
              </a:rPr>
              <a:t>DESARROLLO WEB</a:t>
            </a:r>
            <a:endParaRPr b="0" i="0" sz="1350" u="none" cap="none" strike="noStrike">
              <a:solidFill>
                <a:srgbClr val="FFFFFF"/>
              </a:solidFill>
              <a:latin typeface="DM Sans"/>
              <a:ea typeface="DM Sans"/>
              <a:cs typeface="DM Sans"/>
              <a:sym typeface="DM Sans"/>
            </a:endParaRPr>
          </a:p>
        </p:txBody>
      </p:sp>
      <p:pic>
        <p:nvPicPr>
          <p:cNvPr id="88" name="Google Shape;88;p3"/>
          <p:cNvPicPr preferRelativeResize="0"/>
          <p:nvPr/>
        </p:nvPicPr>
        <p:blipFill rotWithShape="1">
          <a:blip r:embed="rId3">
            <a:alphaModFix/>
          </a:blip>
          <a:srcRect b="0" l="0" r="0" t="0"/>
          <a:stretch/>
        </p:blipFill>
        <p:spPr>
          <a:xfrm>
            <a:off x="2662988" y="3567300"/>
            <a:ext cx="3818026" cy="1576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4"/>
          <p:cNvSpPr txBox="1"/>
          <p:nvPr/>
        </p:nvSpPr>
        <p:spPr>
          <a:xfrm>
            <a:off x="1461300" y="2252975"/>
            <a:ext cx="6221400" cy="12930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rgbClr val="EAFF6A"/>
                </a:solidFill>
                <a:latin typeface="DM Sans"/>
                <a:ea typeface="DM Sans"/>
                <a:cs typeface="DM Sans"/>
                <a:sym typeface="DM Sans"/>
              </a:rPr>
              <a:t>Pseudoclases, Bem y Bootstrap</a:t>
            </a:r>
            <a:endParaRPr b="1" i="0" sz="4000" u="none" cap="none" strike="noStrike">
              <a:solidFill>
                <a:srgbClr val="EAFF6A"/>
              </a:solidFill>
              <a:latin typeface="DM Sans"/>
              <a:ea typeface="DM Sans"/>
              <a:cs typeface="DM Sans"/>
              <a:sym typeface="DM Sans"/>
            </a:endParaRPr>
          </a:p>
        </p:txBody>
      </p:sp>
      <p:sp>
        <p:nvSpPr>
          <p:cNvPr id="94" name="Google Shape;94;p4"/>
          <p:cNvSpPr txBox="1"/>
          <p:nvPr/>
        </p:nvSpPr>
        <p:spPr>
          <a:xfrm>
            <a:off x="1461300" y="1665250"/>
            <a:ext cx="62214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1" i="0" lang="es" sz="1800" u="none" cap="none" strike="noStrike">
                <a:solidFill>
                  <a:schemeClr val="lt1"/>
                </a:solidFill>
                <a:latin typeface="DM Sans"/>
                <a:ea typeface="DM Sans"/>
                <a:cs typeface="DM Sans"/>
                <a:sym typeface="DM Sans"/>
              </a:rPr>
              <a:t>Unidad </a:t>
            </a:r>
            <a:r>
              <a:rPr b="1" lang="es" sz="1800">
                <a:solidFill>
                  <a:schemeClr val="lt1"/>
                </a:solidFill>
                <a:latin typeface="DM Sans"/>
                <a:ea typeface="DM Sans"/>
                <a:cs typeface="DM Sans"/>
                <a:sym typeface="DM Sans"/>
              </a:rPr>
              <a:t>5</a:t>
            </a:r>
            <a:r>
              <a:rPr b="1" i="0" lang="es" sz="1800" u="none" cap="none" strike="noStrike">
                <a:solidFill>
                  <a:schemeClr val="lt1"/>
                </a:solidFill>
                <a:latin typeface="DM Sans"/>
                <a:ea typeface="DM Sans"/>
                <a:cs typeface="DM Sans"/>
                <a:sym typeface="DM Sans"/>
              </a:rPr>
              <a:t>.</a:t>
            </a:r>
            <a:r>
              <a:rPr b="0" i="0" lang="es" sz="1800" u="none" cap="none" strike="noStrike">
                <a:solidFill>
                  <a:schemeClr val="lt1"/>
                </a:solidFill>
                <a:latin typeface="DM Sans"/>
                <a:ea typeface="DM Sans"/>
                <a:cs typeface="DM Sans"/>
                <a:sym typeface="DM Sans"/>
              </a:rPr>
              <a:t> DESARROLLO WEB</a:t>
            </a:r>
            <a:endParaRPr b="0" i="0" sz="1600" u="none" cap="none" strike="noStrike">
              <a:solidFill>
                <a:schemeClr val="lt1"/>
              </a:solidFill>
              <a:latin typeface="DM Sans"/>
              <a:ea typeface="DM Sans"/>
              <a:cs typeface="DM Sans"/>
              <a:sym typeface="DM Sans"/>
            </a:endParaRPr>
          </a:p>
        </p:txBody>
      </p:sp>
      <p:pic>
        <p:nvPicPr>
          <p:cNvPr id="95" name="Google Shape;95;p4"/>
          <p:cNvPicPr preferRelativeResize="0"/>
          <p:nvPr/>
        </p:nvPicPr>
        <p:blipFill rotWithShape="1">
          <a:blip r:embed="rId3">
            <a:alphaModFix/>
          </a:blip>
          <a:srcRect b="0" l="0" r="0" t="0"/>
          <a:stretch/>
        </p:blipFill>
        <p:spPr>
          <a:xfrm>
            <a:off x="2662988" y="3567300"/>
            <a:ext cx="3818026" cy="1576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grpSp>
        <p:nvGrpSpPr>
          <p:cNvPr id="100" name="Google Shape;100;p7"/>
          <p:cNvGrpSpPr/>
          <p:nvPr/>
        </p:nvGrpSpPr>
        <p:grpSpPr>
          <a:xfrm>
            <a:off x="4202551" y="1088764"/>
            <a:ext cx="738900" cy="738974"/>
            <a:chOff x="974706" y="2467173"/>
            <a:chExt cx="738900" cy="738900"/>
          </a:xfrm>
        </p:grpSpPr>
        <p:sp>
          <p:nvSpPr>
            <p:cNvPr id="101" name="Google Shape;101;p7"/>
            <p:cNvSpPr/>
            <p:nvPr/>
          </p:nvSpPr>
          <p:spPr>
            <a:xfrm>
              <a:off x="974706"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2" name="Google Shape;102;p7"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103" name="Google Shape;103;p7"/>
          <p:cNvSpPr txBox="1"/>
          <p:nvPr/>
        </p:nvSpPr>
        <p:spPr>
          <a:xfrm>
            <a:off x="1547025" y="192525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Mejorando el diseño</a:t>
            </a:r>
            <a:endParaRPr b="1" i="0" sz="4000" u="none" cap="none" strike="noStrike">
              <a:solidFill>
                <a:schemeClr val="dk1"/>
              </a:solidFill>
              <a:highlight>
                <a:srgbClr val="EAFF6A"/>
              </a:highlight>
              <a:latin typeface="DM Sans"/>
              <a:ea typeface="DM Sans"/>
              <a:cs typeface="DM Sans"/>
              <a:sym typeface="DM Sans"/>
            </a:endParaRPr>
          </a:p>
        </p:txBody>
      </p:sp>
      <p:sp>
        <p:nvSpPr>
          <p:cNvPr id="104" name="Google Shape;104;p7"/>
          <p:cNvSpPr txBox="1"/>
          <p:nvPr/>
        </p:nvSpPr>
        <p:spPr>
          <a:xfrm>
            <a:off x="987300" y="328738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 sz="2000" u="none" cap="none" strike="noStrike">
                <a:solidFill>
                  <a:srgbClr val="999999"/>
                </a:solidFill>
                <a:latin typeface="DM Sans"/>
                <a:ea typeface="DM Sans"/>
                <a:cs typeface="DM Sans"/>
                <a:sym typeface="DM Sans"/>
              </a:rPr>
              <a:t>¡Vamos a recuperar lo trabajado durante la semana! </a:t>
            </a:r>
            <a:endParaRPr b="0" i="0" sz="2000" u="none" cap="none" strike="noStrike">
              <a:solidFill>
                <a:srgbClr val="999999"/>
              </a:solidFill>
              <a:latin typeface="DM Sans"/>
              <a:ea typeface="DM Sans"/>
              <a:cs typeface="DM Sans"/>
              <a:sym typeface="DM Sans"/>
            </a:endParaRPr>
          </a:p>
        </p:txBody>
      </p:sp>
      <p:sp>
        <p:nvSpPr>
          <p:cNvPr id="105" name="Google Shape;105;p7"/>
          <p:cNvSpPr txBox="1"/>
          <p:nvPr/>
        </p:nvSpPr>
        <p:spPr>
          <a:xfrm>
            <a:off x="987300" y="3849138"/>
            <a:ext cx="71694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rgbClr val="83AEFB"/>
                </a:solidFill>
                <a:latin typeface="DM Sans"/>
                <a:ea typeface="DM Sans"/>
                <a:cs typeface="DM Sans"/>
                <a:sym typeface="DM Sans"/>
              </a:rPr>
              <a:t>Duración: </a:t>
            </a:r>
            <a:r>
              <a:rPr b="1" i="0" lang="es" sz="1800" u="none" cap="none" strike="noStrike">
                <a:solidFill>
                  <a:srgbClr val="83AEFB"/>
                </a:solidFill>
                <a:latin typeface="DM Sans"/>
                <a:ea typeface="DM Sans"/>
                <a:cs typeface="DM Sans"/>
                <a:sym typeface="DM Sans"/>
              </a:rPr>
              <a:t>15 minutos</a:t>
            </a:r>
            <a:r>
              <a:rPr b="0" i="0" lang="es" sz="1800" u="none" cap="none" strike="noStrike">
                <a:solidFill>
                  <a:srgbClr val="83AEFB"/>
                </a:solidFill>
                <a:latin typeface="DM Sans"/>
                <a:ea typeface="DM Sans"/>
                <a:cs typeface="DM Sans"/>
                <a:sym typeface="DM Sans"/>
              </a:rPr>
              <a:t>.</a:t>
            </a:r>
            <a:endParaRPr b="0" i="0" sz="1800" u="none" cap="none" strike="noStrike">
              <a:solidFill>
                <a:srgbClr val="83AEFB"/>
              </a:solidFill>
              <a:latin typeface="DM Sans"/>
              <a:ea typeface="DM Sans"/>
              <a:cs typeface="DM Sans"/>
              <a:sym typeface="DM Sans"/>
            </a:endParaRPr>
          </a:p>
        </p:txBody>
      </p:sp>
      <p:grpSp>
        <p:nvGrpSpPr>
          <p:cNvPr id="106" name="Google Shape;106;p7"/>
          <p:cNvGrpSpPr/>
          <p:nvPr/>
        </p:nvGrpSpPr>
        <p:grpSpPr>
          <a:xfrm>
            <a:off x="0" y="-7400"/>
            <a:ext cx="9143925" cy="44400"/>
            <a:chOff x="0" y="-7400"/>
            <a:chExt cx="9143925" cy="44400"/>
          </a:xfrm>
        </p:grpSpPr>
        <p:sp>
          <p:nvSpPr>
            <p:cNvPr id="107" name="Google Shape;107;p7"/>
            <p:cNvSpPr/>
            <p:nvPr/>
          </p:nvSpPr>
          <p:spPr>
            <a:xfrm>
              <a:off x="5846625" y="-7400"/>
              <a:ext cx="3297300" cy="444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DM Sans"/>
                <a:ea typeface="DM Sans"/>
                <a:cs typeface="DM Sans"/>
                <a:sym typeface="DM Sans"/>
              </a:endParaRPr>
            </a:p>
          </p:txBody>
        </p:sp>
        <p:sp>
          <p:nvSpPr>
            <p:cNvPr id="108" name="Google Shape;108;p7"/>
            <p:cNvSpPr/>
            <p:nvPr/>
          </p:nvSpPr>
          <p:spPr>
            <a:xfrm>
              <a:off x="0" y="-7400"/>
              <a:ext cx="5846700" cy="444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DM Sans"/>
                <a:ea typeface="DM Sans"/>
                <a:cs typeface="DM Sans"/>
                <a:sym typeface="DM Sans"/>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8"/>
          <p:cNvPicPr preferRelativeResize="0"/>
          <p:nvPr/>
        </p:nvPicPr>
        <p:blipFill rotWithShape="1">
          <a:blip r:embed="rId3">
            <a:alphaModFix/>
          </a:blip>
          <a:srcRect b="0" l="0" r="0" t="0"/>
          <a:stretch/>
        </p:blipFill>
        <p:spPr>
          <a:xfrm>
            <a:off x="5716919" y="-6775"/>
            <a:ext cx="3428163" cy="5143501"/>
          </a:xfrm>
          <a:prstGeom prst="rect">
            <a:avLst/>
          </a:prstGeom>
          <a:noFill/>
          <a:ln>
            <a:noFill/>
          </a:ln>
        </p:spPr>
      </p:pic>
      <p:grpSp>
        <p:nvGrpSpPr>
          <p:cNvPr id="114" name="Google Shape;114;p8"/>
          <p:cNvGrpSpPr/>
          <p:nvPr/>
        </p:nvGrpSpPr>
        <p:grpSpPr>
          <a:xfrm>
            <a:off x="475504" y="468236"/>
            <a:ext cx="431074" cy="431148"/>
            <a:chOff x="974706" y="2467173"/>
            <a:chExt cx="738900" cy="738900"/>
          </a:xfrm>
        </p:grpSpPr>
        <p:sp>
          <p:nvSpPr>
            <p:cNvPr id="115" name="Google Shape;115;p8"/>
            <p:cNvSpPr/>
            <p:nvPr/>
          </p:nvSpPr>
          <p:spPr>
            <a:xfrm>
              <a:off x="974706"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6" name="Google Shape;116;p8" title="ícono de actividad en clase"/>
            <p:cNvPicPr preferRelativeResize="0"/>
            <p:nvPr/>
          </p:nvPicPr>
          <p:blipFill rotWithShape="1">
            <a:blip r:embed="rId4">
              <a:alphaModFix/>
            </a:blip>
            <a:srcRect b="0" l="0" r="0" t="0"/>
            <a:stretch/>
          </p:blipFill>
          <p:spPr>
            <a:xfrm>
              <a:off x="1109750" y="2610275"/>
              <a:ext cx="452650" cy="452650"/>
            </a:xfrm>
            <a:prstGeom prst="rect">
              <a:avLst/>
            </a:prstGeom>
            <a:noFill/>
            <a:ln>
              <a:noFill/>
            </a:ln>
          </p:spPr>
        </p:pic>
      </p:grpSp>
      <p:sp>
        <p:nvSpPr>
          <p:cNvPr id="117" name="Google Shape;117;p8"/>
          <p:cNvSpPr txBox="1"/>
          <p:nvPr/>
        </p:nvSpPr>
        <p:spPr>
          <a:xfrm>
            <a:off x="548250" y="2220125"/>
            <a:ext cx="4753200" cy="18471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chemeClr val="dk2"/>
              </a:buClr>
              <a:buSzPts val="1350"/>
              <a:buFont typeface="DM Sans"/>
              <a:buChar char="✓"/>
            </a:pPr>
            <a:r>
              <a:rPr b="0" i="0" lang="es" sz="1350" u="none" cap="none" strike="noStrike">
                <a:solidFill>
                  <a:srgbClr val="000000"/>
                </a:solidFill>
                <a:latin typeface="DM Sans"/>
                <a:ea typeface="DM Sans"/>
                <a:cs typeface="DM Sans"/>
                <a:sym typeface="DM Sans"/>
              </a:rPr>
              <a:t>Utilizar las pseudoclases básicas de CSS para añadir estilos a los elementos cuando el usuario interactúa con ellos. </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dk2"/>
              </a:buClr>
              <a:buSzPts val="1350"/>
              <a:buFont typeface="DM Sans"/>
              <a:buChar char="✓"/>
            </a:pPr>
            <a:r>
              <a:rPr b="0" i="0" lang="es" sz="1350" u="none" cap="none" strike="noStrike">
                <a:solidFill>
                  <a:srgbClr val="000000"/>
                </a:solidFill>
                <a:latin typeface="DM Sans"/>
                <a:ea typeface="DM Sans"/>
                <a:cs typeface="DM Sans"/>
                <a:sym typeface="DM Sans"/>
              </a:rPr>
              <a:t>Utilizar Bootstrap para crear un diseño responsive y añadir estilos predefinidos a los elementos de la página.</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dk2"/>
              </a:buClr>
              <a:buSzPts val="1350"/>
              <a:buFont typeface="DM Sans"/>
              <a:buChar char="✓"/>
            </a:pPr>
            <a:r>
              <a:rPr b="0" i="0" lang="es" sz="1350" u="none" cap="none" strike="noStrike">
                <a:solidFill>
                  <a:srgbClr val="000000"/>
                </a:solidFill>
                <a:latin typeface="DM Sans"/>
                <a:ea typeface="DM Sans"/>
                <a:cs typeface="DM Sans"/>
                <a:sym typeface="DM Sans"/>
              </a:rPr>
              <a:t>Utilizar las clases de Bootstrap para añadir iconos de FontAwesome a la página</a:t>
            </a:r>
            <a:endParaRPr b="1" i="0" sz="1350" u="none" cap="none" strike="noStrike">
              <a:solidFill>
                <a:srgbClr val="000000"/>
              </a:solidFill>
              <a:latin typeface="DM Sans"/>
              <a:ea typeface="DM Sans"/>
              <a:cs typeface="DM Sans"/>
              <a:sym typeface="DM Sans"/>
            </a:endParaRPr>
          </a:p>
        </p:txBody>
      </p:sp>
      <p:sp>
        <p:nvSpPr>
          <p:cNvPr id="118" name="Google Shape;118;p8"/>
          <p:cNvSpPr txBox="1"/>
          <p:nvPr/>
        </p:nvSpPr>
        <p:spPr>
          <a:xfrm>
            <a:off x="501450" y="1081750"/>
            <a:ext cx="49872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Mejorando el diseño</a:t>
            </a:r>
            <a:endParaRPr b="1" i="0" sz="4000" u="none" cap="none" strike="noStrike">
              <a:solidFill>
                <a:schemeClr val="dk1"/>
              </a:solidFill>
              <a:latin typeface="DM Sans"/>
              <a:ea typeface="DM Sans"/>
              <a:cs typeface="DM Sans"/>
              <a:sym typeface="DM Sans"/>
            </a:endParaRPr>
          </a:p>
        </p:txBody>
      </p:sp>
      <p:pic>
        <p:nvPicPr>
          <p:cNvPr id="119" name="Google Shape;119;p8"/>
          <p:cNvPicPr preferRelativeResize="0"/>
          <p:nvPr/>
        </p:nvPicPr>
        <p:blipFill rotWithShape="1">
          <a:blip r:embed="rId5">
            <a:alphaModFix/>
          </a:blip>
          <a:srcRect b="0" l="0" r="0" t="0"/>
          <a:stretch/>
        </p:blipFill>
        <p:spPr>
          <a:xfrm>
            <a:off x="7811413" y="4692275"/>
            <a:ext cx="1150750" cy="267575"/>
          </a:xfrm>
          <a:prstGeom prst="rect">
            <a:avLst/>
          </a:prstGeom>
          <a:noFill/>
          <a:ln>
            <a:noFill/>
          </a:ln>
        </p:spPr>
      </p:pic>
      <p:sp>
        <p:nvSpPr>
          <p:cNvPr id="120" name="Google Shape;120;p8"/>
          <p:cNvSpPr txBox="1"/>
          <p:nvPr/>
        </p:nvSpPr>
        <p:spPr>
          <a:xfrm>
            <a:off x="930550" y="468275"/>
            <a:ext cx="3823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600"/>
              <a:buFont typeface="Arial"/>
              <a:buNone/>
            </a:pPr>
            <a:r>
              <a:rPr b="0" i="0" lang="es" sz="1600" u="none" cap="none" strike="noStrike">
                <a:solidFill>
                  <a:schemeClr val="dk1"/>
                </a:solidFill>
                <a:latin typeface="DM Sans"/>
                <a:ea typeface="DM Sans"/>
                <a:cs typeface="DM Sans"/>
                <a:sym typeface="DM Sans"/>
              </a:rPr>
              <a:t>ACTIVIDAD</a:t>
            </a:r>
            <a:endParaRPr b="0" i="0" sz="1600" u="none" cap="none" strike="noStrike">
              <a:solidFill>
                <a:schemeClr val="dk1"/>
              </a:solidFill>
              <a:latin typeface="DM Sans"/>
              <a:ea typeface="DM Sans"/>
              <a:cs typeface="DM Sans"/>
              <a:sym typeface="DM Sans"/>
            </a:endParaRPr>
          </a:p>
        </p:txBody>
      </p:sp>
      <p:sp>
        <p:nvSpPr>
          <p:cNvPr id="121" name="Google Shape;121;p8"/>
          <p:cNvSpPr txBox="1"/>
          <p:nvPr/>
        </p:nvSpPr>
        <p:spPr>
          <a:xfrm>
            <a:off x="501450" y="4649063"/>
            <a:ext cx="66318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0" i="0" lang="es" sz="1100" u="none" cap="none" strike="noStrike">
                <a:solidFill>
                  <a:schemeClr val="dk2"/>
                </a:solidFill>
                <a:latin typeface="DM Sans"/>
                <a:ea typeface="DM Sans"/>
                <a:cs typeface="DM Sans"/>
                <a:sym typeface="DM Sans"/>
              </a:rPr>
              <a:t>Fuente de la imagen: </a:t>
            </a:r>
            <a:r>
              <a:rPr b="0" i="0" lang="es" sz="1100" u="sng" cap="none" strike="noStrike">
                <a:solidFill>
                  <a:schemeClr val="hlink"/>
                </a:solidFill>
                <a:latin typeface="DM Sans"/>
                <a:ea typeface="DM Sans"/>
                <a:cs typeface="DM Sans"/>
                <a:sym typeface="DM Sans"/>
                <a:hlinkClick r:id="rId6"/>
              </a:rPr>
              <a:t>Kevin Canlas</a:t>
            </a:r>
            <a:endParaRPr b="0" i="0" sz="1100" u="none" cap="none" strike="noStrike">
              <a:solidFill>
                <a:schemeClr val="dk2"/>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9"/>
          <p:cNvPicPr preferRelativeResize="0"/>
          <p:nvPr/>
        </p:nvPicPr>
        <p:blipFill rotWithShape="1">
          <a:blip r:embed="rId3">
            <a:alphaModFix/>
          </a:blip>
          <a:srcRect b="0" l="0" r="0" t="0"/>
          <a:stretch/>
        </p:blipFill>
        <p:spPr>
          <a:xfrm>
            <a:off x="5716919" y="-6775"/>
            <a:ext cx="3428163" cy="5143501"/>
          </a:xfrm>
          <a:prstGeom prst="rect">
            <a:avLst/>
          </a:prstGeom>
          <a:noFill/>
          <a:ln>
            <a:noFill/>
          </a:ln>
        </p:spPr>
      </p:pic>
      <p:grpSp>
        <p:nvGrpSpPr>
          <p:cNvPr id="127" name="Google Shape;127;p9"/>
          <p:cNvGrpSpPr/>
          <p:nvPr/>
        </p:nvGrpSpPr>
        <p:grpSpPr>
          <a:xfrm>
            <a:off x="475504" y="468236"/>
            <a:ext cx="431074" cy="431148"/>
            <a:chOff x="974706" y="2467173"/>
            <a:chExt cx="738900" cy="738900"/>
          </a:xfrm>
        </p:grpSpPr>
        <p:sp>
          <p:nvSpPr>
            <p:cNvPr id="128" name="Google Shape;128;p9"/>
            <p:cNvSpPr/>
            <p:nvPr/>
          </p:nvSpPr>
          <p:spPr>
            <a:xfrm>
              <a:off x="974706"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9" name="Google Shape;129;p9" title="ícono de actividad en clase"/>
            <p:cNvPicPr preferRelativeResize="0"/>
            <p:nvPr/>
          </p:nvPicPr>
          <p:blipFill rotWithShape="1">
            <a:blip r:embed="rId4">
              <a:alphaModFix/>
            </a:blip>
            <a:srcRect b="0" l="0" r="0" t="0"/>
            <a:stretch/>
          </p:blipFill>
          <p:spPr>
            <a:xfrm>
              <a:off x="1109750" y="2610275"/>
              <a:ext cx="452650" cy="452650"/>
            </a:xfrm>
            <a:prstGeom prst="rect">
              <a:avLst/>
            </a:prstGeom>
            <a:noFill/>
            <a:ln>
              <a:noFill/>
            </a:ln>
          </p:spPr>
        </p:pic>
      </p:grpSp>
      <p:sp>
        <p:nvSpPr>
          <p:cNvPr id="130" name="Google Shape;130;p9"/>
          <p:cNvSpPr txBox="1"/>
          <p:nvPr/>
        </p:nvSpPr>
        <p:spPr>
          <a:xfrm>
            <a:off x="548250" y="2220125"/>
            <a:ext cx="4753200" cy="14316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chemeClr val="dk2"/>
              </a:buClr>
              <a:buSzPts val="1350"/>
              <a:buFont typeface="DM Sans"/>
              <a:buChar char="✓"/>
            </a:pPr>
            <a:r>
              <a:rPr b="0" i="0" lang="es" sz="1350" u="none" cap="none" strike="noStrike">
                <a:solidFill>
                  <a:srgbClr val="000000"/>
                </a:solidFill>
                <a:latin typeface="DM Sans"/>
                <a:ea typeface="DM Sans"/>
                <a:cs typeface="DM Sans"/>
                <a:sym typeface="DM Sans"/>
              </a:rPr>
              <a:t>Aplicar grid system de bootstrap para crear una sección de proyectos con imágenes y descripciones. </a:t>
            </a:r>
            <a:endParaRPr b="0" i="0" sz="1350" u="none" cap="none" strike="noStrike">
              <a:solidFill>
                <a:srgbClr val="000000"/>
              </a:solidFill>
              <a:latin typeface="DM Sans"/>
              <a:ea typeface="DM Sans"/>
              <a:cs typeface="DM Sans"/>
              <a:sym typeface="DM Sans"/>
            </a:endParaRPr>
          </a:p>
          <a:p>
            <a:pPr indent="-314325" lvl="0" marL="457200" marR="0" rtl="0" algn="l">
              <a:lnSpc>
                <a:spcPct val="100000"/>
              </a:lnSpc>
              <a:spcBef>
                <a:spcPts val="0"/>
              </a:spcBef>
              <a:spcAft>
                <a:spcPts val="0"/>
              </a:spcAft>
              <a:buClr>
                <a:schemeClr val="dk2"/>
              </a:buClr>
              <a:buSzPts val="1350"/>
              <a:buFont typeface="DM Sans"/>
              <a:buChar char="✓"/>
            </a:pPr>
            <a:r>
              <a:rPr b="0" i="0" lang="es" sz="1350" u="none" cap="none" strike="noStrike">
                <a:solidFill>
                  <a:srgbClr val="000000"/>
                </a:solidFill>
                <a:latin typeface="DM Sans"/>
                <a:ea typeface="DM Sans"/>
                <a:cs typeface="DM Sans"/>
                <a:sym typeface="DM Sans"/>
              </a:rPr>
              <a:t>Aplicar CSS personalizado para añadir estilos adicionales a la página y hacer que se vea única y personalizada.</a:t>
            </a:r>
            <a:endParaRPr b="1" i="0" sz="1350" u="none" cap="none" strike="noStrike">
              <a:solidFill>
                <a:srgbClr val="000000"/>
              </a:solidFill>
              <a:latin typeface="DM Sans"/>
              <a:ea typeface="DM Sans"/>
              <a:cs typeface="DM Sans"/>
              <a:sym typeface="DM Sans"/>
            </a:endParaRPr>
          </a:p>
        </p:txBody>
      </p:sp>
      <p:sp>
        <p:nvSpPr>
          <p:cNvPr id="131" name="Google Shape;131;p9"/>
          <p:cNvSpPr txBox="1"/>
          <p:nvPr/>
        </p:nvSpPr>
        <p:spPr>
          <a:xfrm>
            <a:off x="501450" y="1081750"/>
            <a:ext cx="49872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Mejorando el diseño</a:t>
            </a:r>
            <a:endParaRPr b="1" i="0" sz="4000" u="none" cap="none" strike="noStrike">
              <a:solidFill>
                <a:schemeClr val="dk1"/>
              </a:solidFill>
              <a:latin typeface="DM Sans"/>
              <a:ea typeface="DM Sans"/>
              <a:cs typeface="DM Sans"/>
              <a:sym typeface="DM Sans"/>
            </a:endParaRPr>
          </a:p>
        </p:txBody>
      </p:sp>
      <p:pic>
        <p:nvPicPr>
          <p:cNvPr id="132" name="Google Shape;132;p9"/>
          <p:cNvPicPr preferRelativeResize="0"/>
          <p:nvPr/>
        </p:nvPicPr>
        <p:blipFill rotWithShape="1">
          <a:blip r:embed="rId5">
            <a:alphaModFix/>
          </a:blip>
          <a:srcRect b="0" l="0" r="0" t="0"/>
          <a:stretch/>
        </p:blipFill>
        <p:spPr>
          <a:xfrm>
            <a:off x="7811413" y="4692275"/>
            <a:ext cx="1150750" cy="267575"/>
          </a:xfrm>
          <a:prstGeom prst="rect">
            <a:avLst/>
          </a:prstGeom>
          <a:noFill/>
          <a:ln>
            <a:noFill/>
          </a:ln>
        </p:spPr>
      </p:pic>
      <p:sp>
        <p:nvSpPr>
          <p:cNvPr id="133" name="Google Shape;133;p9"/>
          <p:cNvSpPr txBox="1"/>
          <p:nvPr/>
        </p:nvSpPr>
        <p:spPr>
          <a:xfrm>
            <a:off x="930550" y="468275"/>
            <a:ext cx="3823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600"/>
              <a:buFont typeface="Arial"/>
              <a:buNone/>
            </a:pPr>
            <a:r>
              <a:rPr b="0" i="0" lang="es" sz="1600" u="none" cap="none" strike="noStrike">
                <a:solidFill>
                  <a:schemeClr val="dk1"/>
                </a:solidFill>
                <a:latin typeface="DM Sans"/>
                <a:ea typeface="DM Sans"/>
                <a:cs typeface="DM Sans"/>
                <a:sym typeface="DM Sans"/>
              </a:rPr>
              <a:t>ACTIVIDAD</a:t>
            </a:r>
            <a:endParaRPr b="0" i="0" sz="1600" u="none" cap="none" strike="noStrike">
              <a:solidFill>
                <a:schemeClr val="dk1"/>
              </a:solidFill>
              <a:latin typeface="DM Sans"/>
              <a:ea typeface="DM Sans"/>
              <a:cs typeface="DM Sans"/>
              <a:sym typeface="DM Sans"/>
            </a:endParaRPr>
          </a:p>
        </p:txBody>
      </p:sp>
      <p:sp>
        <p:nvSpPr>
          <p:cNvPr id="134" name="Google Shape;134;p9"/>
          <p:cNvSpPr txBox="1"/>
          <p:nvPr/>
        </p:nvSpPr>
        <p:spPr>
          <a:xfrm>
            <a:off x="501450" y="4649063"/>
            <a:ext cx="66318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0" i="0" lang="es" sz="1100" u="none" cap="none" strike="noStrike">
                <a:solidFill>
                  <a:schemeClr val="dk2"/>
                </a:solidFill>
                <a:latin typeface="DM Sans"/>
                <a:ea typeface="DM Sans"/>
                <a:cs typeface="DM Sans"/>
                <a:sym typeface="DM Sans"/>
              </a:rPr>
              <a:t>Fuente de la imagen: </a:t>
            </a:r>
            <a:r>
              <a:rPr b="0" i="0" lang="es" sz="1100" u="sng" cap="none" strike="noStrike">
                <a:solidFill>
                  <a:schemeClr val="hlink"/>
                </a:solidFill>
                <a:latin typeface="DM Sans"/>
                <a:ea typeface="DM Sans"/>
                <a:cs typeface="DM Sans"/>
                <a:sym typeface="DM Sans"/>
                <a:hlinkClick r:id="rId6"/>
              </a:rPr>
              <a:t>Kevin Canlas</a:t>
            </a:r>
            <a:endParaRPr b="0" i="0" sz="1100" u="none" cap="none" strike="noStrike">
              <a:solidFill>
                <a:schemeClr val="dk2"/>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grpSp>
        <p:nvGrpSpPr>
          <p:cNvPr id="139" name="Google Shape;139;g2e6ae9a5e87_0_1"/>
          <p:cNvGrpSpPr/>
          <p:nvPr/>
        </p:nvGrpSpPr>
        <p:grpSpPr>
          <a:xfrm>
            <a:off x="4202551" y="1088764"/>
            <a:ext cx="738900" cy="738974"/>
            <a:chOff x="974706" y="2467173"/>
            <a:chExt cx="738900" cy="738900"/>
          </a:xfrm>
        </p:grpSpPr>
        <p:sp>
          <p:nvSpPr>
            <p:cNvPr id="140" name="Google Shape;140;g2e6ae9a5e87_0_1"/>
            <p:cNvSpPr/>
            <p:nvPr/>
          </p:nvSpPr>
          <p:spPr>
            <a:xfrm>
              <a:off x="974706"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1" name="Google Shape;141;g2e6ae9a5e87_0_1"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sp>
        <p:nvSpPr>
          <p:cNvPr id="142" name="Google Shape;142;g2e6ae9a5e87_0_1"/>
          <p:cNvSpPr txBox="1"/>
          <p:nvPr/>
        </p:nvSpPr>
        <p:spPr>
          <a:xfrm>
            <a:off x="1547025" y="1925250"/>
            <a:ext cx="62214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4000"/>
              <a:buFont typeface="Arial"/>
              <a:buNone/>
            </a:pPr>
            <a:r>
              <a:rPr b="1" i="0" lang="es" sz="4000" u="none" cap="none" strike="noStrike">
                <a:solidFill>
                  <a:schemeClr val="dk1"/>
                </a:solidFill>
                <a:latin typeface="DM Sans"/>
                <a:ea typeface="DM Sans"/>
                <a:cs typeface="DM Sans"/>
                <a:sym typeface="DM Sans"/>
              </a:rPr>
              <a:t>Puesta en común </a:t>
            </a:r>
            <a:endParaRPr b="1" i="0" sz="4000" u="none" cap="none" strike="noStrike">
              <a:solidFill>
                <a:schemeClr val="dk1"/>
              </a:solidFill>
              <a:highlight>
                <a:srgbClr val="EAFF6A"/>
              </a:highlight>
              <a:latin typeface="DM Sans"/>
              <a:ea typeface="DM Sans"/>
              <a:cs typeface="DM Sans"/>
              <a:sym typeface="DM Sans"/>
            </a:endParaRPr>
          </a:p>
        </p:txBody>
      </p:sp>
      <p:sp>
        <p:nvSpPr>
          <p:cNvPr id="143" name="Google Shape;143;g2e6ae9a5e87_0_1"/>
          <p:cNvSpPr txBox="1"/>
          <p:nvPr/>
        </p:nvSpPr>
        <p:spPr>
          <a:xfrm>
            <a:off x="987300" y="3287388"/>
            <a:ext cx="7169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s" sz="2000" u="none" cap="none" strike="noStrike">
                <a:solidFill>
                  <a:srgbClr val="999999"/>
                </a:solidFill>
                <a:latin typeface="DM Sans"/>
                <a:ea typeface="DM Sans"/>
                <a:cs typeface="DM Sans"/>
                <a:sym typeface="DM Sans"/>
              </a:rPr>
              <a:t>¡Vamos a recuperar lo trabajado durante la semana! </a:t>
            </a:r>
            <a:endParaRPr b="0" i="0" sz="2000" u="none" cap="none" strike="noStrike">
              <a:solidFill>
                <a:srgbClr val="999999"/>
              </a:solidFill>
              <a:latin typeface="DM Sans"/>
              <a:ea typeface="DM Sans"/>
              <a:cs typeface="DM Sans"/>
              <a:sym typeface="DM Sans"/>
            </a:endParaRPr>
          </a:p>
        </p:txBody>
      </p:sp>
      <p:sp>
        <p:nvSpPr>
          <p:cNvPr id="144" name="Google Shape;144;g2e6ae9a5e87_0_1"/>
          <p:cNvSpPr txBox="1"/>
          <p:nvPr/>
        </p:nvSpPr>
        <p:spPr>
          <a:xfrm>
            <a:off x="987300" y="3849138"/>
            <a:ext cx="71694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rgbClr val="83AEFB"/>
                </a:solidFill>
                <a:latin typeface="DM Sans"/>
                <a:ea typeface="DM Sans"/>
                <a:cs typeface="DM Sans"/>
                <a:sym typeface="DM Sans"/>
              </a:rPr>
              <a:t>Duración: </a:t>
            </a:r>
            <a:r>
              <a:rPr b="1" i="0" lang="es" sz="1800" u="none" cap="none" strike="noStrike">
                <a:solidFill>
                  <a:srgbClr val="83AEFB"/>
                </a:solidFill>
                <a:latin typeface="DM Sans"/>
                <a:ea typeface="DM Sans"/>
                <a:cs typeface="DM Sans"/>
                <a:sym typeface="DM Sans"/>
              </a:rPr>
              <a:t>5/10 minutos</a:t>
            </a:r>
            <a:r>
              <a:rPr b="0" i="0" lang="es" sz="1800" u="none" cap="none" strike="noStrike">
                <a:solidFill>
                  <a:srgbClr val="83AEFB"/>
                </a:solidFill>
                <a:latin typeface="DM Sans"/>
                <a:ea typeface="DM Sans"/>
                <a:cs typeface="DM Sans"/>
                <a:sym typeface="DM Sans"/>
              </a:rPr>
              <a:t>.</a:t>
            </a:r>
            <a:endParaRPr b="0" i="0" sz="1800" u="none" cap="none" strike="noStrike">
              <a:solidFill>
                <a:srgbClr val="83AEFB"/>
              </a:solidFill>
              <a:latin typeface="DM Sans"/>
              <a:ea typeface="DM Sans"/>
              <a:cs typeface="DM Sans"/>
              <a:sym typeface="DM Sans"/>
            </a:endParaRPr>
          </a:p>
        </p:txBody>
      </p:sp>
      <p:grpSp>
        <p:nvGrpSpPr>
          <p:cNvPr id="145" name="Google Shape;145;g2e6ae9a5e87_0_1"/>
          <p:cNvGrpSpPr/>
          <p:nvPr/>
        </p:nvGrpSpPr>
        <p:grpSpPr>
          <a:xfrm>
            <a:off x="0" y="-7400"/>
            <a:ext cx="9143925" cy="44400"/>
            <a:chOff x="0" y="-7400"/>
            <a:chExt cx="9143925" cy="44400"/>
          </a:xfrm>
        </p:grpSpPr>
        <p:sp>
          <p:nvSpPr>
            <p:cNvPr id="146" name="Google Shape;146;g2e6ae9a5e87_0_1"/>
            <p:cNvSpPr/>
            <p:nvPr/>
          </p:nvSpPr>
          <p:spPr>
            <a:xfrm>
              <a:off x="5846625" y="-7400"/>
              <a:ext cx="3297300" cy="444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DM Sans"/>
                <a:ea typeface="DM Sans"/>
                <a:cs typeface="DM Sans"/>
                <a:sym typeface="DM Sans"/>
              </a:endParaRPr>
            </a:p>
          </p:txBody>
        </p:sp>
        <p:sp>
          <p:nvSpPr>
            <p:cNvPr id="147" name="Google Shape;147;g2e6ae9a5e87_0_1"/>
            <p:cNvSpPr/>
            <p:nvPr/>
          </p:nvSpPr>
          <p:spPr>
            <a:xfrm>
              <a:off x="0" y="-7400"/>
              <a:ext cx="5846700" cy="444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DM Sans"/>
                <a:ea typeface="DM Sans"/>
                <a:cs typeface="DM Sans"/>
                <a:sym typeface="DM Sans"/>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0"/>
          <p:cNvSpPr txBox="1"/>
          <p:nvPr/>
        </p:nvSpPr>
        <p:spPr>
          <a:xfrm>
            <a:off x="475500" y="2338875"/>
            <a:ext cx="3823800" cy="1144200"/>
          </a:xfrm>
          <a:prstGeom prst="rect">
            <a:avLst/>
          </a:prstGeom>
          <a:noFill/>
          <a:ln>
            <a:noFill/>
          </a:ln>
        </p:spPr>
        <p:txBody>
          <a:bodyPr anchorCtr="0" anchor="t" bIns="91425" lIns="91425" spcFirstLastPara="1" rIns="91425" wrap="square" tIns="91425">
            <a:spAutoFit/>
          </a:bodyPr>
          <a:lstStyle/>
          <a:p>
            <a:pPr indent="-314325" lvl="0" marL="457200" marR="0" rtl="0" algn="l">
              <a:lnSpc>
                <a:spcPct val="100000"/>
              </a:lnSpc>
              <a:spcBef>
                <a:spcPts val="0"/>
              </a:spcBef>
              <a:spcAft>
                <a:spcPts val="0"/>
              </a:spcAft>
              <a:buClr>
                <a:srgbClr val="999999"/>
              </a:buClr>
              <a:buSzPts val="1350"/>
              <a:buFont typeface="DM Sans"/>
              <a:buChar char="●"/>
            </a:pPr>
            <a:r>
              <a:rPr b="1" i="0" lang="es" sz="1350" u="none" cap="none" strike="noStrike">
                <a:solidFill>
                  <a:srgbClr val="999999"/>
                </a:solidFill>
                <a:latin typeface="DM Sans"/>
                <a:ea typeface="DM Sans"/>
                <a:cs typeface="DM Sans"/>
                <a:sym typeface="DM Sans"/>
              </a:rPr>
              <a:t>¿Te pareció complicado utilizar pseudoclases y Bootstrap?</a:t>
            </a:r>
            <a:endParaRPr b="1" i="0" sz="1350" u="none" cap="none" strike="noStrike">
              <a:solidFill>
                <a:srgbClr val="999999"/>
              </a:solidFill>
              <a:latin typeface="DM Sans"/>
              <a:ea typeface="DM Sans"/>
              <a:cs typeface="DM Sans"/>
              <a:sym typeface="DM Sans"/>
            </a:endParaRPr>
          </a:p>
          <a:p>
            <a:pPr indent="-314325" lvl="0" marL="457200" marR="0" rtl="0" algn="l">
              <a:lnSpc>
                <a:spcPct val="100000"/>
              </a:lnSpc>
              <a:spcBef>
                <a:spcPts val="1000"/>
              </a:spcBef>
              <a:spcAft>
                <a:spcPts val="1000"/>
              </a:spcAft>
              <a:buClr>
                <a:srgbClr val="999999"/>
              </a:buClr>
              <a:buSzPts val="1350"/>
              <a:buFont typeface="DM Sans"/>
              <a:buChar char="●"/>
            </a:pPr>
            <a:r>
              <a:rPr b="1" i="0" lang="es" sz="1350" u="none" cap="none" strike="noStrike">
                <a:solidFill>
                  <a:srgbClr val="999999"/>
                </a:solidFill>
                <a:latin typeface="DM Sans"/>
                <a:ea typeface="DM Sans"/>
                <a:cs typeface="DM Sans"/>
                <a:sym typeface="DM Sans"/>
              </a:rPr>
              <a:t>¿Qué dificultades se te presentaron y cómo las resolviste?</a:t>
            </a:r>
            <a:endParaRPr b="1" i="0" sz="1350" u="none" cap="none" strike="noStrike">
              <a:solidFill>
                <a:srgbClr val="999999"/>
              </a:solidFill>
              <a:latin typeface="DM Sans"/>
              <a:ea typeface="DM Sans"/>
              <a:cs typeface="DM Sans"/>
              <a:sym typeface="DM Sans"/>
            </a:endParaRPr>
          </a:p>
        </p:txBody>
      </p:sp>
      <p:sp>
        <p:nvSpPr>
          <p:cNvPr id="153" name="Google Shape;153;p10"/>
          <p:cNvSpPr txBox="1"/>
          <p:nvPr/>
        </p:nvSpPr>
        <p:spPr>
          <a:xfrm>
            <a:off x="930550" y="468275"/>
            <a:ext cx="3823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s" sz="1600" u="none" cap="none" strike="noStrike">
                <a:solidFill>
                  <a:schemeClr val="dk1"/>
                </a:solidFill>
                <a:latin typeface="DM Sans"/>
                <a:ea typeface="DM Sans"/>
                <a:cs typeface="DM Sans"/>
                <a:sym typeface="DM Sans"/>
              </a:rPr>
              <a:t>RESULTADOS</a:t>
            </a:r>
            <a:endParaRPr b="0" i="0" sz="1400" u="none" cap="none" strike="noStrike">
              <a:solidFill>
                <a:srgbClr val="000000"/>
              </a:solidFill>
              <a:latin typeface="DM Sans"/>
              <a:ea typeface="DM Sans"/>
              <a:cs typeface="DM Sans"/>
              <a:sym typeface="DM Sans"/>
            </a:endParaRPr>
          </a:p>
        </p:txBody>
      </p:sp>
      <p:sp>
        <p:nvSpPr>
          <p:cNvPr id="154" name="Google Shape;154;p10"/>
          <p:cNvSpPr txBox="1"/>
          <p:nvPr/>
        </p:nvSpPr>
        <p:spPr>
          <a:xfrm>
            <a:off x="488850" y="931400"/>
            <a:ext cx="41622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chemeClr val="dk1"/>
              </a:buClr>
              <a:buSzPts val="4000"/>
              <a:buFont typeface="Arial"/>
              <a:buNone/>
            </a:pPr>
            <a:r>
              <a:rPr b="1" i="0" lang="es" sz="4000" u="none" cap="none" strike="noStrike">
                <a:solidFill>
                  <a:schemeClr val="dk1"/>
                </a:solidFill>
                <a:latin typeface="DM Sans"/>
                <a:ea typeface="DM Sans"/>
                <a:cs typeface="DM Sans"/>
                <a:sym typeface="DM Sans"/>
              </a:rPr>
              <a:t>Mejorando el diseño</a:t>
            </a:r>
            <a:endParaRPr b="1" i="0" sz="4000" u="none" cap="none" strike="noStrike">
              <a:solidFill>
                <a:schemeClr val="dk1"/>
              </a:solidFill>
              <a:latin typeface="DM Sans"/>
              <a:ea typeface="DM Sans"/>
              <a:cs typeface="DM Sans"/>
              <a:sym typeface="DM Sans"/>
            </a:endParaRPr>
          </a:p>
        </p:txBody>
      </p:sp>
      <p:grpSp>
        <p:nvGrpSpPr>
          <p:cNvPr id="155" name="Google Shape;155;p10"/>
          <p:cNvGrpSpPr/>
          <p:nvPr/>
        </p:nvGrpSpPr>
        <p:grpSpPr>
          <a:xfrm>
            <a:off x="475504" y="468236"/>
            <a:ext cx="431074" cy="431148"/>
            <a:chOff x="974706" y="2467173"/>
            <a:chExt cx="738900" cy="738900"/>
          </a:xfrm>
        </p:grpSpPr>
        <p:sp>
          <p:nvSpPr>
            <p:cNvPr id="156" name="Google Shape;156;p10"/>
            <p:cNvSpPr/>
            <p:nvPr/>
          </p:nvSpPr>
          <p:spPr>
            <a:xfrm>
              <a:off x="974706" y="2467173"/>
              <a:ext cx="738900" cy="738900"/>
            </a:xfrm>
            <a:prstGeom prst="ellipse">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7" name="Google Shape;157;p10" title="ícono de actividad en clase"/>
            <p:cNvPicPr preferRelativeResize="0"/>
            <p:nvPr/>
          </p:nvPicPr>
          <p:blipFill rotWithShape="1">
            <a:blip r:embed="rId3">
              <a:alphaModFix/>
            </a:blip>
            <a:srcRect b="0" l="0" r="0" t="0"/>
            <a:stretch/>
          </p:blipFill>
          <p:spPr>
            <a:xfrm>
              <a:off x="1109750" y="2610275"/>
              <a:ext cx="452650" cy="452650"/>
            </a:xfrm>
            <a:prstGeom prst="rect">
              <a:avLst/>
            </a:prstGeom>
            <a:noFill/>
            <a:ln>
              <a:noFill/>
            </a:ln>
          </p:spPr>
        </p:pic>
      </p:grpSp>
      <p:pic>
        <p:nvPicPr>
          <p:cNvPr id="158" name="Google Shape;158;p10"/>
          <p:cNvPicPr preferRelativeResize="0"/>
          <p:nvPr/>
        </p:nvPicPr>
        <p:blipFill rotWithShape="1">
          <a:blip r:embed="rId4">
            <a:alphaModFix/>
          </a:blip>
          <a:srcRect b="0" l="3450" r="2519" t="0"/>
          <a:stretch/>
        </p:blipFill>
        <p:spPr>
          <a:xfrm>
            <a:off x="4598050" y="0"/>
            <a:ext cx="4644075" cy="5143499"/>
          </a:xfrm>
          <a:prstGeom prst="rect">
            <a:avLst/>
          </a:prstGeom>
          <a:noFill/>
          <a:ln>
            <a:noFill/>
          </a:ln>
        </p:spPr>
      </p:pic>
      <p:pic>
        <p:nvPicPr>
          <p:cNvPr id="159" name="Google Shape;159;p10"/>
          <p:cNvPicPr preferRelativeResize="0"/>
          <p:nvPr/>
        </p:nvPicPr>
        <p:blipFill rotWithShape="1">
          <a:blip r:embed="rId5">
            <a:alphaModFix/>
          </a:blip>
          <a:srcRect b="0" l="0" r="0" t="0"/>
          <a:stretch/>
        </p:blipFill>
        <p:spPr>
          <a:xfrm>
            <a:off x="7811413" y="4692275"/>
            <a:ext cx="1150750" cy="267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der">
  <a:themeElements>
    <a:clrScheme name="Simple Light">
      <a:dk1>
        <a:srgbClr val="000000"/>
      </a:dk1>
      <a:lt1>
        <a:srgbClr val="FFFFFF"/>
      </a:lt1>
      <a:dk2>
        <a:srgbClr val="595959"/>
      </a:dk2>
      <a:lt2>
        <a:srgbClr val="EEEEEE"/>
      </a:lt2>
      <a:accent1>
        <a:srgbClr val="9DF4E2"/>
      </a:accent1>
      <a:accent2>
        <a:srgbClr val="212121"/>
      </a:accent2>
      <a:accent3>
        <a:srgbClr val="78909C"/>
      </a:accent3>
      <a:accent4>
        <a:srgbClr val="EA90FF"/>
      </a:accent4>
      <a:accent5>
        <a:srgbClr val="83AEFB"/>
      </a:accent5>
      <a:accent6>
        <a:srgbClr val="EAFF6A"/>
      </a:accent6>
      <a:hlink>
        <a:srgbClr val="83A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der">
  <a:themeElements>
    <a:clrScheme name="Simple Light">
      <a:dk1>
        <a:srgbClr val="000000"/>
      </a:dk1>
      <a:lt1>
        <a:srgbClr val="FFFFFF"/>
      </a:lt1>
      <a:dk2>
        <a:srgbClr val="595959"/>
      </a:dk2>
      <a:lt2>
        <a:srgbClr val="EEEEEE"/>
      </a:lt2>
      <a:accent1>
        <a:srgbClr val="9DF4E2"/>
      </a:accent1>
      <a:accent2>
        <a:srgbClr val="212121"/>
      </a:accent2>
      <a:accent3>
        <a:srgbClr val="78909C"/>
      </a:accent3>
      <a:accent4>
        <a:srgbClr val="EA90FF"/>
      </a:accent4>
      <a:accent5>
        <a:srgbClr val="83AEFB"/>
      </a:accent5>
      <a:accent6>
        <a:srgbClr val="EAFF6A"/>
      </a:accent6>
      <a:hlink>
        <a:srgbClr val="83A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